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32"/>
  </p:notesMasterIdLst>
  <p:sldIdLst>
    <p:sldId id="342" r:id="rId2"/>
    <p:sldId id="343" r:id="rId3"/>
    <p:sldId id="334" r:id="rId4"/>
    <p:sldId id="341" r:id="rId5"/>
    <p:sldId id="335" r:id="rId6"/>
    <p:sldId id="337" r:id="rId7"/>
    <p:sldId id="338" r:id="rId8"/>
    <p:sldId id="339" r:id="rId9"/>
    <p:sldId id="340" r:id="rId10"/>
    <p:sldId id="287" r:id="rId11"/>
    <p:sldId id="288" r:id="rId12"/>
    <p:sldId id="289" r:id="rId13"/>
    <p:sldId id="290" r:id="rId14"/>
    <p:sldId id="291" r:id="rId15"/>
    <p:sldId id="315" r:id="rId16"/>
    <p:sldId id="316" r:id="rId17"/>
    <p:sldId id="317" r:id="rId18"/>
    <p:sldId id="318" r:id="rId19"/>
    <p:sldId id="319" r:id="rId20"/>
    <p:sldId id="320" r:id="rId21"/>
    <p:sldId id="321" r:id="rId22"/>
    <p:sldId id="322" r:id="rId23"/>
    <p:sldId id="323" r:id="rId24"/>
    <p:sldId id="324" r:id="rId25"/>
    <p:sldId id="325" r:id="rId26"/>
    <p:sldId id="326" r:id="rId27"/>
    <p:sldId id="272" r:id="rId28"/>
    <p:sldId id="327" r:id="rId29"/>
    <p:sldId id="273" r:id="rId30"/>
    <p:sldId id="328"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34"/>
    <p:restoredTop sz="64847"/>
  </p:normalViewPr>
  <p:slideViewPr>
    <p:cSldViewPr snapToGrid="0" snapToObjects="1">
      <p:cViewPr varScale="1">
        <p:scale>
          <a:sx n="82" d="100"/>
          <a:sy n="82" d="100"/>
        </p:scale>
        <p:origin x="229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54F9B1-DB11-BC47-90BC-8B3A771829BC}" type="doc">
      <dgm:prSet loTypeId="urn:microsoft.com/office/officeart/2005/8/layout/arrow3" loCatId="" qsTypeId="urn:microsoft.com/office/officeart/2005/8/quickstyle/simple4" qsCatId="simple" csTypeId="urn:microsoft.com/office/officeart/2005/8/colors/accent1_2" csCatId="accent1" phldr="1"/>
      <dgm:spPr/>
      <dgm:t>
        <a:bodyPr/>
        <a:lstStyle/>
        <a:p>
          <a:endParaRPr lang="en-US"/>
        </a:p>
      </dgm:t>
    </dgm:pt>
    <dgm:pt modelId="{6EF2A63B-BF4C-A043-A6CB-3E74168E969B}">
      <dgm:prSet phldrT="[Text]" custT="1"/>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sz="4000" b="0" cap="none" spc="0" dirty="0">
              <a:ln w="0"/>
              <a:solidFill>
                <a:schemeClr val="tx1"/>
              </a:solidFill>
              <a:effectLst>
                <a:outerShdw blurRad="38100" dist="19050" dir="2700000" algn="tl" rotWithShape="0">
                  <a:schemeClr val="dk1">
                    <a:alpha val="40000"/>
                  </a:schemeClr>
                </a:outerShdw>
              </a:effectLst>
            </a:rPr>
            <a:t>Innovation</a:t>
          </a:r>
          <a:endParaRPr lang="en-US" sz="4000" b="1" cap="none" spc="0" dirty="0">
            <a:ln/>
            <a:solidFill>
              <a:schemeClr val="accent3"/>
            </a:solidFill>
            <a:effectLst/>
          </a:endParaRPr>
        </a:p>
      </dgm:t>
    </dgm:pt>
    <dgm:pt modelId="{C51BA7CA-F7F2-1941-A3B9-84DC382DFA3B}" type="parTrans" cxnId="{AC468EEF-5E45-A840-8225-940AB030F2EB}">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948FD647-2CE2-0043-9830-D0D6512077F4}" type="sibTrans" cxnId="{AC468EEF-5E45-A840-8225-940AB030F2EB}">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CE87BD14-ABFD-3341-876C-68B8A47D1EB4}">
      <dgm:prSet phldrT="[Text]"/>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b="0" cap="none" spc="0">
              <a:ln w="0"/>
              <a:solidFill>
                <a:schemeClr val="tx1"/>
              </a:solidFill>
              <a:effectLst>
                <a:outerShdw blurRad="38100" dist="19050" dir="2700000" algn="tl" rotWithShape="0">
                  <a:schemeClr val="dk1">
                    <a:alpha val="40000"/>
                  </a:schemeClr>
                </a:outerShdw>
              </a:effectLst>
            </a:rPr>
            <a:t>Unintended</a:t>
          </a:r>
          <a:r>
            <a:rPr lang="en-US" b="0" cap="none" spc="0" baseline="0">
              <a:ln w="0"/>
              <a:solidFill>
                <a:schemeClr val="tx1"/>
              </a:solidFill>
              <a:effectLst>
                <a:outerShdw blurRad="38100" dist="19050" dir="2700000" algn="tl" rotWithShape="0">
                  <a:schemeClr val="dk1">
                    <a:alpha val="40000"/>
                  </a:schemeClr>
                </a:outerShdw>
              </a:effectLst>
            </a:rPr>
            <a:t> Consequences</a:t>
          </a:r>
          <a:endParaRPr lang="en-US" b="1" cap="none" spc="0">
            <a:ln/>
            <a:solidFill>
              <a:schemeClr val="accent3"/>
            </a:solidFill>
            <a:effectLst/>
          </a:endParaRPr>
        </a:p>
      </dgm:t>
    </dgm:pt>
    <dgm:pt modelId="{74CFEA31-79F5-D64F-A592-96F039C53762}" type="parTrans" cxnId="{EAFB9D27-EEA9-FD40-AD93-9170C1395369}">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9D060527-8FC1-3142-B1D6-4353E3F352E3}" type="sibTrans" cxnId="{EAFB9D27-EEA9-FD40-AD93-9170C1395369}">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7010F24F-5807-5A44-AD09-BB262D6DAF77}" type="pres">
      <dgm:prSet presAssocID="{7254F9B1-DB11-BC47-90BC-8B3A771829BC}" presName="compositeShape" presStyleCnt="0">
        <dgm:presLayoutVars>
          <dgm:chMax val="2"/>
          <dgm:dir/>
          <dgm:resizeHandles val="exact"/>
        </dgm:presLayoutVars>
      </dgm:prSet>
      <dgm:spPr/>
    </dgm:pt>
    <dgm:pt modelId="{70DEC22A-7351-7640-97A2-C1CBAB7550A1}" type="pres">
      <dgm:prSet presAssocID="{7254F9B1-DB11-BC47-90BC-8B3A771829BC}" presName="divider" presStyleLbl="fgShp" presStyleIdx="0" presStyleCnt="1">
        <dgm:style>
          <a:lnRef idx="2">
            <a:schemeClr val="accent2">
              <a:shade val="50000"/>
            </a:schemeClr>
          </a:lnRef>
          <a:fillRef idx="1">
            <a:schemeClr val="accent2"/>
          </a:fillRef>
          <a:effectRef idx="0">
            <a:schemeClr val="accent2"/>
          </a:effectRef>
          <a:fontRef idx="minor">
            <a:schemeClr val="lt1"/>
          </a:fontRef>
        </dgm:style>
      </dgm:prSet>
      <dgm:spPr/>
    </dgm:pt>
    <dgm:pt modelId="{8805404E-954C-FD4B-9281-437A431911E8}" type="pres">
      <dgm:prSet presAssocID="{6EF2A63B-BF4C-A043-A6CB-3E74168E969B}" presName="downArrow" presStyleLbl="node1" presStyleIdx="0" presStyleCnt="2">
        <dgm:style>
          <a:lnRef idx="2">
            <a:schemeClr val="accent2">
              <a:shade val="50000"/>
            </a:schemeClr>
          </a:lnRef>
          <a:fillRef idx="1">
            <a:schemeClr val="accent2"/>
          </a:fillRef>
          <a:effectRef idx="0">
            <a:schemeClr val="accent2"/>
          </a:effectRef>
          <a:fontRef idx="minor">
            <a:schemeClr val="lt1"/>
          </a:fontRef>
        </dgm:style>
      </dgm:prSet>
      <dgm:spPr/>
    </dgm:pt>
    <dgm:pt modelId="{23E8C087-5865-0F42-8082-5D16D553F93B}" type="pres">
      <dgm:prSet presAssocID="{6EF2A63B-BF4C-A043-A6CB-3E74168E969B}" presName="downArrowText" presStyleLbl="revTx" presStyleIdx="0" presStyleCnt="2" custScaleX="168273" custLinFactNeighborX="2028" custLinFactNeighborY="11279">
        <dgm:presLayoutVars>
          <dgm:bulletEnabled val="1"/>
        </dgm:presLayoutVars>
      </dgm:prSet>
      <dgm:spPr/>
    </dgm:pt>
    <dgm:pt modelId="{FCACA7A5-AD6F-9847-990E-8FCCD40346BB}" type="pres">
      <dgm:prSet presAssocID="{CE87BD14-ABFD-3341-876C-68B8A47D1EB4}" presName="upArrow" presStyleLbl="node1" presStyleIdx="1" presStyleCnt="2">
        <dgm:style>
          <a:lnRef idx="2">
            <a:schemeClr val="accent2">
              <a:shade val="50000"/>
            </a:schemeClr>
          </a:lnRef>
          <a:fillRef idx="1">
            <a:schemeClr val="accent2"/>
          </a:fillRef>
          <a:effectRef idx="0">
            <a:schemeClr val="accent2"/>
          </a:effectRef>
          <a:fontRef idx="minor">
            <a:schemeClr val="lt1"/>
          </a:fontRef>
        </dgm:style>
      </dgm:prSet>
      <dgm:spPr/>
    </dgm:pt>
    <dgm:pt modelId="{ACE3F3E9-DDED-4A45-A58E-ED4BB323A665}" type="pres">
      <dgm:prSet presAssocID="{CE87BD14-ABFD-3341-876C-68B8A47D1EB4}" presName="upArrowText" presStyleLbl="revTx" presStyleIdx="1" presStyleCnt="2" custScaleX="132302">
        <dgm:presLayoutVars>
          <dgm:bulletEnabled val="1"/>
        </dgm:presLayoutVars>
      </dgm:prSet>
      <dgm:spPr/>
    </dgm:pt>
  </dgm:ptLst>
  <dgm:cxnLst>
    <dgm:cxn modelId="{EAFB9D27-EEA9-FD40-AD93-9170C1395369}" srcId="{7254F9B1-DB11-BC47-90BC-8B3A771829BC}" destId="{CE87BD14-ABFD-3341-876C-68B8A47D1EB4}" srcOrd="1" destOrd="0" parTransId="{74CFEA31-79F5-D64F-A592-96F039C53762}" sibTransId="{9D060527-8FC1-3142-B1D6-4353E3F352E3}"/>
    <dgm:cxn modelId="{2A722969-451A-6347-8D87-6C0A94081F69}" type="presOf" srcId="{7254F9B1-DB11-BC47-90BC-8B3A771829BC}" destId="{7010F24F-5807-5A44-AD09-BB262D6DAF77}" srcOrd="0" destOrd="0" presId="urn:microsoft.com/office/officeart/2005/8/layout/arrow3"/>
    <dgm:cxn modelId="{B5AB9F78-99A8-BF4D-9B45-301FF24C7954}" type="presOf" srcId="{6EF2A63B-BF4C-A043-A6CB-3E74168E969B}" destId="{23E8C087-5865-0F42-8082-5D16D553F93B}" srcOrd="0" destOrd="0" presId="urn:microsoft.com/office/officeart/2005/8/layout/arrow3"/>
    <dgm:cxn modelId="{6EFBCFBF-1631-0C49-B1F6-844D3F63E484}" type="presOf" srcId="{CE87BD14-ABFD-3341-876C-68B8A47D1EB4}" destId="{ACE3F3E9-DDED-4A45-A58E-ED4BB323A665}" srcOrd="0" destOrd="0" presId="urn:microsoft.com/office/officeart/2005/8/layout/arrow3"/>
    <dgm:cxn modelId="{AC468EEF-5E45-A840-8225-940AB030F2EB}" srcId="{7254F9B1-DB11-BC47-90BC-8B3A771829BC}" destId="{6EF2A63B-BF4C-A043-A6CB-3E74168E969B}" srcOrd="0" destOrd="0" parTransId="{C51BA7CA-F7F2-1941-A3B9-84DC382DFA3B}" sibTransId="{948FD647-2CE2-0043-9830-D0D6512077F4}"/>
    <dgm:cxn modelId="{2EB89E52-5B04-2946-836F-1CBEE0AC4B77}" type="presParOf" srcId="{7010F24F-5807-5A44-AD09-BB262D6DAF77}" destId="{70DEC22A-7351-7640-97A2-C1CBAB7550A1}" srcOrd="0" destOrd="0" presId="urn:microsoft.com/office/officeart/2005/8/layout/arrow3"/>
    <dgm:cxn modelId="{29D1D914-A456-544A-9D63-2409CC425AC3}" type="presParOf" srcId="{7010F24F-5807-5A44-AD09-BB262D6DAF77}" destId="{8805404E-954C-FD4B-9281-437A431911E8}" srcOrd="1" destOrd="0" presId="urn:microsoft.com/office/officeart/2005/8/layout/arrow3"/>
    <dgm:cxn modelId="{810FF1BD-0983-1D43-A84D-0E4242ACE68A}" type="presParOf" srcId="{7010F24F-5807-5A44-AD09-BB262D6DAF77}" destId="{23E8C087-5865-0F42-8082-5D16D553F93B}" srcOrd="2" destOrd="0" presId="urn:microsoft.com/office/officeart/2005/8/layout/arrow3"/>
    <dgm:cxn modelId="{FBD90673-C36A-BB4F-A051-81225455DA27}" type="presParOf" srcId="{7010F24F-5807-5A44-AD09-BB262D6DAF77}" destId="{FCACA7A5-AD6F-9847-990E-8FCCD40346BB}" srcOrd="3" destOrd="0" presId="urn:microsoft.com/office/officeart/2005/8/layout/arrow3"/>
    <dgm:cxn modelId="{0DFD1A03-C850-1F42-9D1C-5FB5C5FCE758}" type="presParOf" srcId="{7010F24F-5807-5A44-AD09-BB262D6DAF77}" destId="{ACE3F3E9-DDED-4A45-A58E-ED4BB323A665}" srcOrd="4" destOrd="0" presId="urn:microsoft.com/office/officeart/2005/8/layout/arrow3"/>
  </dgm:cxnLst>
  <dgm:bg>
    <a:solidFill>
      <a:schemeClr val="accent4">
        <a:lumMod val="40000"/>
        <a:lumOff val="60000"/>
      </a:schemeClr>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5752D1-0CA4-D943-84CE-54C7C0A2F21B}" type="doc">
      <dgm:prSet loTypeId="urn:microsoft.com/office/officeart/2005/8/layout/funnel1" loCatId="" qsTypeId="urn:microsoft.com/office/officeart/2005/8/quickstyle/3D1" qsCatId="3D" csTypeId="urn:microsoft.com/office/officeart/2005/8/colors/colorful5" csCatId="colorful" phldr="1"/>
      <dgm:spPr/>
      <dgm:t>
        <a:bodyPr/>
        <a:lstStyle/>
        <a:p>
          <a:endParaRPr lang="en-US"/>
        </a:p>
      </dgm:t>
    </dgm:pt>
    <dgm:pt modelId="{1DB696EC-AA8A-964B-B75A-1E08C0A2C01A}">
      <dgm:prSet phldrT="[Text]"/>
      <dgm:spPr/>
      <dgm:t>
        <a:bodyPr/>
        <a:lstStyle/>
        <a:p>
          <a:r>
            <a:rPr lang="en-US"/>
            <a:t>Regulations (Govt, private)</a:t>
          </a:r>
        </a:p>
      </dgm:t>
    </dgm:pt>
    <dgm:pt modelId="{771D6DE4-7406-334C-B8F9-1BF54CD1A3F7}" type="parTrans" cxnId="{752755BB-778D-7F45-87EB-AC935160FE42}">
      <dgm:prSet/>
      <dgm:spPr/>
      <dgm:t>
        <a:bodyPr/>
        <a:lstStyle/>
        <a:p>
          <a:endParaRPr lang="en-US"/>
        </a:p>
      </dgm:t>
    </dgm:pt>
    <dgm:pt modelId="{ABCFB1D5-94E0-D44C-89FE-6EEA8ED55567}" type="sibTrans" cxnId="{752755BB-778D-7F45-87EB-AC935160FE42}">
      <dgm:prSet/>
      <dgm:spPr/>
      <dgm:t>
        <a:bodyPr/>
        <a:lstStyle/>
        <a:p>
          <a:endParaRPr lang="en-US"/>
        </a:p>
      </dgm:t>
    </dgm:pt>
    <dgm:pt modelId="{EA8DAD0C-FC80-5C49-9A6D-7E7DF6A29C3F}">
      <dgm:prSet phldrT="[Text]"/>
      <dgm:spPr/>
      <dgm:t>
        <a:bodyPr/>
        <a:lstStyle/>
        <a:p>
          <a:r>
            <a:rPr lang="en-US"/>
            <a:t>Personal beliefs</a:t>
          </a:r>
        </a:p>
      </dgm:t>
    </dgm:pt>
    <dgm:pt modelId="{84E9DA24-1EDD-E546-9D46-1A3B7D922018}" type="parTrans" cxnId="{DAEEEED8-F263-564C-8C21-0C0C24DD5C1A}">
      <dgm:prSet/>
      <dgm:spPr/>
      <dgm:t>
        <a:bodyPr/>
        <a:lstStyle/>
        <a:p>
          <a:endParaRPr lang="en-US"/>
        </a:p>
      </dgm:t>
    </dgm:pt>
    <dgm:pt modelId="{7F305F1C-5A88-F542-B4FA-51E3AB5E67DD}" type="sibTrans" cxnId="{DAEEEED8-F263-564C-8C21-0C0C24DD5C1A}">
      <dgm:prSet/>
      <dgm:spPr/>
      <dgm:t>
        <a:bodyPr/>
        <a:lstStyle/>
        <a:p>
          <a:endParaRPr lang="en-US"/>
        </a:p>
      </dgm:t>
    </dgm:pt>
    <dgm:pt modelId="{74FCDE16-FDF9-8544-AEEB-2B17948AB57B}">
      <dgm:prSet phldrT="[Text]"/>
      <dgm:spPr/>
      <dgm:t>
        <a:bodyPr/>
        <a:lstStyle/>
        <a:p>
          <a:r>
            <a:rPr lang="en-US"/>
            <a:t>Culture</a:t>
          </a:r>
        </a:p>
      </dgm:t>
    </dgm:pt>
    <dgm:pt modelId="{56F550EA-9525-7B4B-B290-6BE8F1A0D98B}" type="parTrans" cxnId="{75AD697F-AD47-024F-83CF-6C86958A5A28}">
      <dgm:prSet/>
      <dgm:spPr/>
      <dgm:t>
        <a:bodyPr/>
        <a:lstStyle/>
        <a:p>
          <a:endParaRPr lang="en-US"/>
        </a:p>
      </dgm:t>
    </dgm:pt>
    <dgm:pt modelId="{45A9E443-EDDF-0744-9865-4E44659644B9}" type="sibTrans" cxnId="{75AD697F-AD47-024F-83CF-6C86958A5A28}">
      <dgm:prSet/>
      <dgm:spPr/>
      <dgm:t>
        <a:bodyPr/>
        <a:lstStyle/>
        <a:p>
          <a:endParaRPr lang="en-US"/>
        </a:p>
      </dgm:t>
    </dgm:pt>
    <dgm:pt modelId="{87F64E9C-1A54-FC4B-B661-A1328DE8C439}">
      <dgm:prSet phldrT="[Text]"/>
      <dgm:spPr/>
      <dgm:t>
        <a:bodyPr/>
        <a:lstStyle/>
        <a:p>
          <a:r>
            <a:rPr lang="en-US"/>
            <a:t>Ethical Codes / Frameworks /Standards</a:t>
          </a:r>
        </a:p>
      </dgm:t>
    </dgm:pt>
    <dgm:pt modelId="{04190BBB-ED29-7A46-AFF7-234084F05B70}" type="parTrans" cxnId="{7A658580-9738-5A4A-8181-0E5D60E0D070}">
      <dgm:prSet/>
      <dgm:spPr/>
      <dgm:t>
        <a:bodyPr/>
        <a:lstStyle/>
        <a:p>
          <a:endParaRPr lang="en-US"/>
        </a:p>
      </dgm:t>
    </dgm:pt>
    <dgm:pt modelId="{50164CA8-6AA4-0645-A4C7-160FC702A84C}" type="sibTrans" cxnId="{7A658580-9738-5A4A-8181-0E5D60E0D070}">
      <dgm:prSet/>
      <dgm:spPr/>
      <dgm:t>
        <a:bodyPr/>
        <a:lstStyle/>
        <a:p>
          <a:endParaRPr lang="en-US"/>
        </a:p>
      </dgm:t>
    </dgm:pt>
    <dgm:pt modelId="{8E84EA82-45D5-B848-BDCC-F2B4FFC21E56}" type="pres">
      <dgm:prSet presAssocID="{BE5752D1-0CA4-D943-84CE-54C7C0A2F21B}" presName="Name0" presStyleCnt="0">
        <dgm:presLayoutVars>
          <dgm:chMax val="4"/>
          <dgm:resizeHandles val="exact"/>
        </dgm:presLayoutVars>
      </dgm:prSet>
      <dgm:spPr/>
    </dgm:pt>
    <dgm:pt modelId="{BFFDD8D9-F343-A540-A838-45520B7BD990}" type="pres">
      <dgm:prSet presAssocID="{BE5752D1-0CA4-D943-84CE-54C7C0A2F21B}" presName="ellipse" presStyleLbl="trBgShp" presStyleIdx="0" presStyleCnt="1"/>
      <dgm:spPr/>
    </dgm:pt>
    <dgm:pt modelId="{0E42D49E-5690-C047-BD70-2862E3419C7A}" type="pres">
      <dgm:prSet presAssocID="{BE5752D1-0CA4-D943-84CE-54C7C0A2F21B}" presName="arrow1" presStyleLbl="fgShp" presStyleIdx="0" presStyleCnt="1" custAng="10800000"/>
      <dgm:spPr/>
    </dgm:pt>
    <dgm:pt modelId="{3E68C979-9BEF-234C-8E2D-A25BAAC74A0E}" type="pres">
      <dgm:prSet presAssocID="{BE5752D1-0CA4-D943-84CE-54C7C0A2F21B}" presName="rectangle" presStyleLbl="revTx" presStyleIdx="0" presStyleCnt="1" custScaleX="189572">
        <dgm:presLayoutVars>
          <dgm:bulletEnabled val="1"/>
        </dgm:presLayoutVars>
      </dgm:prSet>
      <dgm:spPr/>
    </dgm:pt>
    <dgm:pt modelId="{78C1FBCA-59F4-D944-973F-E5AE2B8BCC6C}" type="pres">
      <dgm:prSet presAssocID="{EA8DAD0C-FC80-5C49-9A6D-7E7DF6A29C3F}" presName="item1" presStyleLbl="node1" presStyleIdx="0" presStyleCnt="3">
        <dgm:presLayoutVars>
          <dgm:bulletEnabled val="1"/>
        </dgm:presLayoutVars>
      </dgm:prSet>
      <dgm:spPr/>
    </dgm:pt>
    <dgm:pt modelId="{3A925195-6017-F44E-8E84-E952AD89905A}" type="pres">
      <dgm:prSet presAssocID="{74FCDE16-FDF9-8544-AEEB-2B17948AB57B}" presName="item2" presStyleLbl="node1" presStyleIdx="1" presStyleCnt="3">
        <dgm:presLayoutVars>
          <dgm:bulletEnabled val="1"/>
        </dgm:presLayoutVars>
      </dgm:prSet>
      <dgm:spPr/>
    </dgm:pt>
    <dgm:pt modelId="{F9099BDA-47D4-ED4B-A06F-BDD5D7AB9579}" type="pres">
      <dgm:prSet presAssocID="{87F64E9C-1A54-FC4B-B661-A1328DE8C439}" presName="item3" presStyleLbl="node1" presStyleIdx="2" presStyleCnt="3">
        <dgm:presLayoutVars>
          <dgm:bulletEnabled val="1"/>
        </dgm:presLayoutVars>
      </dgm:prSet>
      <dgm:spPr/>
    </dgm:pt>
    <dgm:pt modelId="{05905D23-82E4-4842-9E18-230F6CD1A801}" type="pres">
      <dgm:prSet presAssocID="{BE5752D1-0CA4-D943-84CE-54C7C0A2F21B}" presName="funnel" presStyleLbl="trAlignAcc1" presStyleIdx="0" presStyleCnt="1"/>
      <dgm:spPr/>
    </dgm:pt>
  </dgm:ptLst>
  <dgm:cxnLst>
    <dgm:cxn modelId="{EDBC8B66-EC6F-ED4E-86FE-04BE78E23F76}" type="presOf" srcId="{74FCDE16-FDF9-8544-AEEB-2B17948AB57B}" destId="{78C1FBCA-59F4-D944-973F-E5AE2B8BCC6C}" srcOrd="0" destOrd="0" presId="urn:microsoft.com/office/officeart/2005/8/layout/funnel1"/>
    <dgm:cxn modelId="{CD9FB773-0806-E940-93B5-DD9461F11841}" type="presOf" srcId="{BE5752D1-0CA4-D943-84CE-54C7C0A2F21B}" destId="{8E84EA82-45D5-B848-BDCC-F2B4FFC21E56}" srcOrd="0" destOrd="0" presId="urn:microsoft.com/office/officeart/2005/8/layout/funnel1"/>
    <dgm:cxn modelId="{75AD697F-AD47-024F-83CF-6C86958A5A28}" srcId="{BE5752D1-0CA4-D943-84CE-54C7C0A2F21B}" destId="{74FCDE16-FDF9-8544-AEEB-2B17948AB57B}" srcOrd="2" destOrd="0" parTransId="{56F550EA-9525-7B4B-B290-6BE8F1A0D98B}" sibTransId="{45A9E443-EDDF-0744-9865-4E44659644B9}"/>
    <dgm:cxn modelId="{7A658580-9738-5A4A-8181-0E5D60E0D070}" srcId="{BE5752D1-0CA4-D943-84CE-54C7C0A2F21B}" destId="{87F64E9C-1A54-FC4B-B661-A1328DE8C439}" srcOrd="3" destOrd="0" parTransId="{04190BBB-ED29-7A46-AFF7-234084F05B70}" sibTransId="{50164CA8-6AA4-0645-A4C7-160FC702A84C}"/>
    <dgm:cxn modelId="{63DD9A87-2D95-9E4C-8702-96D36BE08A4C}" type="presOf" srcId="{1DB696EC-AA8A-964B-B75A-1E08C0A2C01A}" destId="{F9099BDA-47D4-ED4B-A06F-BDD5D7AB9579}" srcOrd="0" destOrd="0" presId="urn:microsoft.com/office/officeart/2005/8/layout/funnel1"/>
    <dgm:cxn modelId="{1052ACAE-13D3-624C-916D-6D1463DE58FB}" type="presOf" srcId="{87F64E9C-1A54-FC4B-B661-A1328DE8C439}" destId="{3E68C979-9BEF-234C-8E2D-A25BAAC74A0E}" srcOrd="0" destOrd="0" presId="urn:microsoft.com/office/officeart/2005/8/layout/funnel1"/>
    <dgm:cxn modelId="{752755BB-778D-7F45-87EB-AC935160FE42}" srcId="{BE5752D1-0CA4-D943-84CE-54C7C0A2F21B}" destId="{1DB696EC-AA8A-964B-B75A-1E08C0A2C01A}" srcOrd="0" destOrd="0" parTransId="{771D6DE4-7406-334C-B8F9-1BF54CD1A3F7}" sibTransId="{ABCFB1D5-94E0-D44C-89FE-6EEA8ED55567}"/>
    <dgm:cxn modelId="{DAEEEED8-F263-564C-8C21-0C0C24DD5C1A}" srcId="{BE5752D1-0CA4-D943-84CE-54C7C0A2F21B}" destId="{EA8DAD0C-FC80-5C49-9A6D-7E7DF6A29C3F}" srcOrd="1" destOrd="0" parTransId="{84E9DA24-1EDD-E546-9D46-1A3B7D922018}" sibTransId="{7F305F1C-5A88-F542-B4FA-51E3AB5E67DD}"/>
    <dgm:cxn modelId="{4F7596EA-75FD-F845-A4F5-639FF1DFA653}" type="presOf" srcId="{EA8DAD0C-FC80-5C49-9A6D-7E7DF6A29C3F}" destId="{3A925195-6017-F44E-8E84-E952AD89905A}" srcOrd="0" destOrd="0" presId="urn:microsoft.com/office/officeart/2005/8/layout/funnel1"/>
    <dgm:cxn modelId="{F1FC5C31-04E9-A847-871F-7905957737ED}" type="presParOf" srcId="{8E84EA82-45D5-B848-BDCC-F2B4FFC21E56}" destId="{BFFDD8D9-F343-A540-A838-45520B7BD990}" srcOrd="0" destOrd="0" presId="urn:microsoft.com/office/officeart/2005/8/layout/funnel1"/>
    <dgm:cxn modelId="{867F7E15-5E9C-204B-89D6-6C7B1A5837C8}" type="presParOf" srcId="{8E84EA82-45D5-B848-BDCC-F2B4FFC21E56}" destId="{0E42D49E-5690-C047-BD70-2862E3419C7A}" srcOrd="1" destOrd="0" presId="urn:microsoft.com/office/officeart/2005/8/layout/funnel1"/>
    <dgm:cxn modelId="{54993B39-3784-D847-B94F-6426FBA207CC}" type="presParOf" srcId="{8E84EA82-45D5-B848-BDCC-F2B4FFC21E56}" destId="{3E68C979-9BEF-234C-8E2D-A25BAAC74A0E}" srcOrd="2" destOrd="0" presId="urn:microsoft.com/office/officeart/2005/8/layout/funnel1"/>
    <dgm:cxn modelId="{35EF56F7-B622-1040-8D6D-2C54E44B4891}" type="presParOf" srcId="{8E84EA82-45D5-B848-BDCC-F2B4FFC21E56}" destId="{78C1FBCA-59F4-D944-973F-E5AE2B8BCC6C}" srcOrd="3" destOrd="0" presId="urn:microsoft.com/office/officeart/2005/8/layout/funnel1"/>
    <dgm:cxn modelId="{C4CB4E47-1DBD-0642-B135-3BB61124E2AD}" type="presParOf" srcId="{8E84EA82-45D5-B848-BDCC-F2B4FFC21E56}" destId="{3A925195-6017-F44E-8E84-E952AD89905A}" srcOrd="4" destOrd="0" presId="urn:microsoft.com/office/officeart/2005/8/layout/funnel1"/>
    <dgm:cxn modelId="{28D27B35-A51F-C24B-8304-45EE6C6A3A9C}" type="presParOf" srcId="{8E84EA82-45D5-B848-BDCC-F2B4FFC21E56}" destId="{F9099BDA-47D4-ED4B-A06F-BDD5D7AB9579}" srcOrd="5" destOrd="0" presId="urn:microsoft.com/office/officeart/2005/8/layout/funnel1"/>
    <dgm:cxn modelId="{07C5926E-EC48-1346-B41D-ABD211A0BE48}" type="presParOf" srcId="{8E84EA82-45D5-B848-BDCC-F2B4FFC21E56}" destId="{05905D23-82E4-4842-9E18-230F6CD1A801}" srcOrd="6" destOrd="0" presId="urn:microsoft.com/office/officeart/2005/8/layout/funne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DEC22A-7351-7640-97A2-C1CBAB7550A1}">
      <dsp:nvSpPr>
        <dsp:cNvPr id="0" name=""/>
        <dsp:cNvSpPr/>
      </dsp:nvSpPr>
      <dsp:spPr>
        <a:xfrm rot="21300000">
          <a:off x="18706" y="1685100"/>
          <a:ext cx="6058586" cy="693799"/>
        </a:xfrm>
        <a:prstGeom prst="mathMinus">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8805404E-954C-FD4B-9281-437A431911E8}">
      <dsp:nvSpPr>
        <dsp:cNvPr id="0" name=""/>
        <dsp:cNvSpPr/>
      </dsp:nvSpPr>
      <dsp:spPr>
        <a:xfrm>
          <a:off x="731520" y="203200"/>
          <a:ext cx="1828800" cy="1625600"/>
        </a:xfrm>
        <a:prstGeom prst="downArrow">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23E8C087-5865-0F42-8082-5D16D553F93B}">
      <dsp:nvSpPr>
        <dsp:cNvPr id="0" name=""/>
        <dsp:cNvSpPr/>
      </dsp:nvSpPr>
      <dsp:spPr>
        <a:xfrm>
          <a:off x="2604533" y="192518"/>
          <a:ext cx="3282535" cy="1706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4480" tIns="284480" rIns="284480" bIns="284480" numCol="1" spcCol="1270" anchor="ctr"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ctr" defTabSz="1778000">
            <a:lnSpc>
              <a:spcPct val="90000"/>
            </a:lnSpc>
            <a:spcBef>
              <a:spcPct val="0"/>
            </a:spcBef>
            <a:spcAft>
              <a:spcPct val="35000"/>
            </a:spcAft>
            <a:buNone/>
          </a:pPr>
          <a:r>
            <a:rPr lang="en-US" sz="4000" b="0" kern="1200" cap="none" spc="0" dirty="0">
              <a:ln w="0"/>
              <a:solidFill>
                <a:schemeClr val="tx1"/>
              </a:solidFill>
              <a:effectLst>
                <a:outerShdw blurRad="38100" dist="19050" dir="2700000" algn="tl" rotWithShape="0">
                  <a:schemeClr val="dk1">
                    <a:alpha val="40000"/>
                  </a:schemeClr>
                </a:outerShdw>
              </a:effectLst>
            </a:rPr>
            <a:t>Innovation</a:t>
          </a:r>
          <a:endParaRPr lang="en-US" sz="4000" b="1" kern="1200" cap="none" spc="0" dirty="0">
            <a:ln/>
            <a:solidFill>
              <a:schemeClr val="accent3"/>
            </a:solidFill>
            <a:effectLst/>
          </a:endParaRPr>
        </a:p>
      </dsp:txBody>
      <dsp:txXfrm>
        <a:off x="2604533" y="192518"/>
        <a:ext cx="3282535" cy="1706879"/>
      </dsp:txXfrm>
    </dsp:sp>
    <dsp:sp modelId="{FCACA7A5-AD6F-9847-990E-8FCCD40346BB}">
      <dsp:nvSpPr>
        <dsp:cNvPr id="0" name=""/>
        <dsp:cNvSpPr/>
      </dsp:nvSpPr>
      <dsp:spPr>
        <a:xfrm>
          <a:off x="3535680" y="2235199"/>
          <a:ext cx="1828800" cy="1625600"/>
        </a:xfrm>
        <a:prstGeom prst="upArrow">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ACE3F3E9-DDED-4A45-A58E-ED4BB323A665}">
      <dsp:nvSpPr>
        <dsp:cNvPr id="0" name=""/>
        <dsp:cNvSpPr/>
      </dsp:nvSpPr>
      <dsp:spPr>
        <a:xfrm>
          <a:off x="599339" y="2357120"/>
          <a:ext cx="2580841" cy="1706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248" tIns="206248" rIns="206248" bIns="206248" numCol="1" spcCol="1270" anchor="ctr"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ctr" defTabSz="1289050">
            <a:lnSpc>
              <a:spcPct val="90000"/>
            </a:lnSpc>
            <a:spcBef>
              <a:spcPct val="0"/>
            </a:spcBef>
            <a:spcAft>
              <a:spcPct val="35000"/>
            </a:spcAft>
            <a:buNone/>
          </a:pPr>
          <a:r>
            <a:rPr lang="en-US" sz="2900" b="0" kern="1200" cap="none" spc="0">
              <a:ln w="0"/>
              <a:solidFill>
                <a:schemeClr val="tx1"/>
              </a:solidFill>
              <a:effectLst>
                <a:outerShdw blurRad="38100" dist="19050" dir="2700000" algn="tl" rotWithShape="0">
                  <a:schemeClr val="dk1">
                    <a:alpha val="40000"/>
                  </a:schemeClr>
                </a:outerShdw>
              </a:effectLst>
            </a:rPr>
            <a:t>Unintended</a:t>
          </a:r>
          <a:r>
            <a:rPr lang="en-US" sz="2900" b="0" kern="1200" cap="none" spc="0" baseline="0">
              <a:ln w="0"/>
              <a:solidFill>
                <a:schemeClr val="tx1"/>
              </a:solidFill>
              <a:effectLst>
                <a:outerShdw blurRad="38100" dist="19050" dir="2700000" algn="tl" rotWithShape="0">
                  <a:schemeClr val="dk1">
                    <a:alpha val="40000"/>
                  </a:schemeClr>
                </a:outerShdw>
              </a:effectLst>
            </a:rPr>
            <a:t> Consequences</a:t>
          </a:r>
          <a:endParaRPr lang="en-US" sz="2900" b="1" kern="1200" cap="none" spc="0">
            <a:ln/>
            <a:solidFill>
              <a:schemeClr val="accent3"/>
            </a:solidFill>
            <a:effectLst/>
          </a:endParaRPr>
        </a:p>
      </dsp:txBody>
      <dsp:txXfrm>
        <a:off x="599339" y="2357120"/>
        <a:ext cx="2580841" cy="170687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FDD8D9-F343-A540-A838-45520B7BD990}">
      <dsp:nvSpPr>
        <dsp:cNvPr id="0" name=""/>
        <dsp:cNvSpPr/>
      </dsp:nvSpPr>
      <dsp:spPr>
        <a:xfrm>
          <a:off x="1848631" y="173344"/>
          <a:ext cx="3440213" cy="1194740"/>
        </a:xfrm>
        <a:prstGeom prst="ellipse">
          <a:avLst/>
        </a:prstGeom>
        <a:solidFill>
          <a:schemeClr val="accent5">
            <a:tint val="50000"/>
            <a:alpha val="40000"/>
            <a:hueOff val="0"/>
            <a:satOff val="0"/>
            <a:lumOff val="0"/>
            <a:alphaOff val="0"/>
          </a:schemeClr>
        </a:solidFill>
        <a:ln>
          <a:noFill/>
        </a:ln>
        <a:effectLst/>
        <a:scene3d>
          <a:camera prst="orthographicFront"/>
          <a:lightRig rig="flat" dir="t"/>
        </a:scene3d>
        <a:sp3d z="-190500" extrusionH="12700" prstMaterial="matte"/>
      </dsp:spPr>
      <dsp:style>
        <a:lnRef idx="0">
          <a:scrgbClr r="0" g="0" b="0"/>
        </a:lnRef>
        <a:fillRef idx="1">
          <a:scrgbClr r="0" g="0" b="0"/>
        </a:fillRef>
        <a:effectRef idx="0">
          <a:scrgbClr r="0" g="0" b="0"/>
        </a:effectRef>
        <a:fontRef idx="minor"/>
      </dsp:style>
    </dsp:sp>
    <dsp:sp modelId="{0E42D49E-5690-C047-BD70-2862E3419C7A}">
      <dsp:nvSpPr>
        <dsp:cNvPr id="0" name=""/>
        <dsp:cNvSpPr/>
      </dsp:nvSpPr>
      <dsp:spPr>
        <a:xfrm rot="10800000">
          <a:off x="3240718" y="3098859"/>
          <a:ext cx="666708" cy="426693"/>
        </a:xfrm>
        <a:prstGeom prst="downArrow">
          <a:avLst/>
        </a:prstGeom>
        <a:solidFill>
          <a:schemeClr val="accent5">
            <a:tint val="40000"/>
            <a:hueOff val="0"/>
            <a:satOff val="0"/>
            <a:lumOff val="0"/>
            <a:alphaOff val="0"/>
          </a:schemeClr>
        </a:solidFill>
        <a:ln>
          <a:noFill/>
        </a:ln>
        <a:effectLst>
          <a:outerShdw blurRad="57150" dist="19050" dir="5400000" algn="ctr" rotWithShape="0">
            <a:srgbClr val="000000">
              <a:alpha val="63000"/>
            </a:srgbClr>
          </a:outerShdw>
        </a:effectLst>
        <a:scene3d>
          <a:camera prst="orthographicFront"/>
          <a:lightRig rig="flat" dir="t"/>
        </a:scene3d>
        <a:sp3d z="190500" prstMaterial="plastic">
          <a:bevelT w="120900" h="88900"/>
          <a:bevelB w="88900" h="31750" prst="angle"/>
        </a:sp3d>
      </dsp:spPr>
      <dsp:style>
        <a:lnRef idx="0">
          <a:scrgbClr r="0" g="0" b="0"/>
        </a:lnRef>
        <a:fillRef idx="1">
          <a:scrgbClr r="0" g="0" b="0"/>
        </a:fillRef>
        <a:effectRef idx="3">
          <a:scrgbClr r="0" g="0" b="0"/>
        </a:effectRef>
        <a:fontRef idx="minor">
          <a:schemeClr val="lt1"/>
        </a:fontRef>
      </dsp:style>
    </dsp:sp>
    <dsp:sp modelId="{3E68C979-9BEF-234C-8E2D-A25BAAC74A0E}">
      <dsp:nvSpPr>
        <dsp:cNvPr id="0" name=""/>
        <dsp:cNvSpPr/>
      </dsp:nvSpPr>
      <dsp:spPr>
        <a:xfrm>
          <a:off x="540731" y="3440213"/>
          <a:ext cx="6066681" cy="8000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US" sz="2800" kern="1200"/>
            <a:t>Ethical Codes / Frameworks /Standards</a:t>
          </a:r>
        </a:p>
      </dsp:txBody>
      <dsp:txXfrm>
        <a:off x="540731" y="3440213"/>
        <a:ext cx="6066681" cy="800049"/>
      </dsp:txXfrm>
    </dsp:sp>
    <dsp:sp modelId="{78C1FBCA-59F4-D944-973F-E5AE2B8BCC6C}">
      <dsp:nvSpPr>
        <dsp:cNvPr id="0" name=""/>
        <dsp:cNvSpPr/>
      </dsp:nvSpPr>
      <dsp:spPr>
        <a:xfrm>
          <a:off x="3099376" y="1460357"/>
          <a:ext cx="1200074" cy="1200074"/>
        </a:xfrm>
        <a:prstGeom prst="ellipse">
          <a:avLst/>
        </a:prstGeom>
        <a:gradFill rotWithShape="0">
          <a:gsLst>
            <a:gs pos="0">
              <a:schemeClr val="accent5">
                <a:hueOff val="0"/>
                <a:satOff val="0"/>
                <a:lumOff val="0"/>
                <a:alphaOff val="0"/>
                <a:tint val="97000"/>
                <a:satMod val="100000"/>
                <a:lumMod val="102000"/>
              </a:schemeClr>
            </a:gs>
            <a:gs pos="50000">
              <a:schemeClr val="accent5">
                <a:hueOff val="0"/>
                <a:satOff val="0"/>
                <a:lumOff val="0"/>
                <a:alphaOff val="0"/>
                <a:shade val="100000"/>
                <a:satMod val="100000"/>
                <a:lumMod val="100000"/>
              </a:schemeClr>
            </a:gs>
            <a:gs pos="100000">
              <a:schemeClr val="accent5">
                <a:hueOff val="0"/>
                <a:satOff val="0"/>
                <a:lumOff val="0"/>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Culture</a:t>
          </a:r>
        </a:p>
      </dsp:txBody>
      <dsp:txXfrm>
        <a:off x="3275123" y="1636104"/>
        <a:ext cx="848580" cy="848580"/>
      </dsp:txXfrm>
    </dsp:sp>
    <dsp:sp modelId="{3A925195-6017-F44E-8E84-E952AD89905A}">
      <dsp:nvSpPr>
        <dsp:cNvPr id="0" name=""/>
        <dsp:cNvSpPr/>
      </dsp:nvSpPr>
      <dsp:spPr>
        <a:xfrm>
          <a:off x="2240656" y="560034"/>
          <a:ext cx="1200074" cy="1200074"/>
        </a:xfrm>
        <a:prstGeom prst="ellipse">
          <a:avLst/>
        </a:prstGeom>
        <a:gradFill rotWithShape="0">
          <a:gsLst>
            <a:gs pos="0">
              <a:schemeClr val="accent5">
                <a:hueOff val="-419932"/>
                <a:satOff val="22824"/>
                <a:lumOff val="-4216"/>
                <a:alphaOff val="0"/>
                <a:tint val="97000"/>
                <a:satMod val="100000"/>
                <a:lumMod val="102000"/>
              </a:schemeClr>
            </a:gs>
            <a:gs pos="50000">
              <a:schemeClr val="accent5">
                <a:hueOff val="-419932"/>
                <a:satOff val="22824"/>
                <a:lumOff val="-4216"/>
                <a:alphaOff val="0"/>
                <a:shade val="100000"/>
                <a:satMod val="100000"/>
                <a:lumMod val="100000"/>
              </a:schemeClr>
            </a:gs>
            <a:gs pos="100000">
              <a:schemeClr val="accent5">
                <a:hueOff val="-419932"/>
                <a:satOff val="22824"/>
                <a:lumOff val="-4216"/>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Personal beliefs</a:t>
          </a:r>
        </a:p>
      </dsp:txBody>
      <dsp:txXfrm>
        <a:off x="2416403" y="735781"/>
        <a:ext cx="848580" cy="848580"/>
      </dsp:txXfrm>
    </dsp:sp>
    <dsp:sp modelId="{F9099BDA-47D4-ED4B-A06F-BDD5D7AB9579}">
      <dsp:nvSpPr>
        <dsp:cNvPr id="0" name=""/>
        <dsp:cNvSpPr/>
      </dsp:nvSpPr>
      <dsp:spPr>
        <a:xfrm>
          <a:off x="3467399" y="269883"/>
          <a:ext cx="1200074" cy="1200074"/>
        </a:xfrm>
        <a:prstGeom prst="ellipse">
          <a:avLst/>
        </a:prstGeom>
        <a:gradFill rotWithShape="0">
          <a:gsLst>
            <a:gs pos="0">
              <a:schemeClr val="accent5">
                <a:hueOff val="-839865"/>
                <a:satOff val="45647"/>
                <a:lumOff val="-8432"/>
                <a:alphaOff val="0"/>
                <a:tint val="97000"/>
                <a:satMod val="100000"/>
                <a:lumMod val="102000"/>
              </a:schemeClr>
            </a:gs>
            <a:gs pos="50000">
              <a:schemeClr val="accent5">
                <a:hueOff val="-839865"/>
                <a:satOff val="45647"/>
                <a:lumOff val="-8432"/>
                <a:alphaOff val="0"/>
                <a:shade val="100000"/>
                <a:satMod val="100000"/>
                <a:lumMod val="100000"/>
              </a:schemeClr>
            </a:gs>
            <a:gs pos="100000">
              <a:schemeClr val="accent5">
                <a:hueOff val="-839865"/>
                <a:satOff val="45647"/>
                <a:lumOff val="-8432"/>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Regulations (Govt, private)</a:t>
          </a:r>
        </a:p>
      </dsp:txBody>
      <dsp:txXfrm>
        <a:off x="3643146" y="445630"/>
        <a:ext cx="848580" cy="848580"/>
      </dsp:txXfrm>
    </dsp:sp>
    <dsp:sp modelId="{05905D23-82E4-4842-9E18-230F6CD1A801}">
      <dsp:nvSpPr>
        <dsp:cNvPr id="0" name=""/>
        <dsp:cNvSpPr/>
      </dsp:nvSpPr>
      <dsp:spPr>
        <a:xfrm>
          <a:off x="1707289" y="26668"/>
          <a:ext cx="3733565" cy="2986852"/>
        </a:xfrm>
        <a:prstGeom prst="funnel">
          <a:avLst/>
        </a:prstGeom>
        <a:solidFill>
          <a:schemeClr val="lt1">
            <a:alpha val="40000"/>
            <a:hueOff val="0"/>
            <a:satOff val="0"/>
            <a:lumOff val="0"/>
            <a:alphaOff val="0"/>
          </a:schemeClr>
        </a:solidFill>
        <a:ln w="9525" cap="flat" cmpd="sng" algn="ctr">
          <a:solidFill>
            <a:schemeClr val="accent5">
              <a:hueOff val="0"/>
              <a:satOff val="0"/>
              <a:lumOff val="0"/>
              <a:alphaOff val="0"/>
            </a:schemeClr>
          </a:solidFill>
          <a:prstDash val="solid"/>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arrow3">
  <dgm:title val=""/>
  <dgm:desc val=""/>
  <dgm:catLst>
    <dgm:cat type="relationship" pri="5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none"/>
      <dgm:param type="vertAlign" val="none"/>
    </dgm:alg>
    <dgm:shape xmlns:r="http://schemas.openxmlformats.org/officeDocument/2006/relationships" r:blip="">
      <dgm:adjLst/>
    </dgm:shape>
    <dgm:presOf/>
    <dgm:choose name="Name0">
      <dgm:if name="Name1" func="var" arg="dir" op="equ" val="norm">
        <dgm:choose name="Name2">
          <dgm:if name="Name3"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l" for="ch" forName="downArrow" refType="w" fact="0.1"/>
              <dgm:constr type="t" for="ch" forName="downArrow" refType="h" fact="0.05"/>
              <dgm:constr type="lOff" for="ch" forName="downArrow" refType="w" fact="0.02"/>
              <dgm:constr type="w" for="ch" forName="downArrowText" refType="w" fact="0.32"/>
              <dgm:constr type="h" for="ch" forName="downArrowText" refType="h" fact="0.42"/>
              <dgm:constr type="t" for="ch" forName="downArrowText"/>
              <dgm:constr type="r" for="ch" forName="downArrowText" refType="w" fact="0.85"/>
              <dgm:constr type="w" for="ch" forName="upArrow" refType="w" fact="0.3"/>
              <dgm:constr type="h" for="ch" forName="upArrow" refType="h" fact="0.4"/>
              <dgm:constr type="b" for="ch" forName="upArrow" refType="h" fact="0.95"/>
              <dgm:constr type="r" for="ch" forName="upArrow" refType="w" fact="0.9"/>
              <dgm:constr type="rOff" for="ch" forName="upArrow" refType="w" fact="-0.02"/>
              <dgm:constr type="w" for="ch" forName="upArrowText" refType="w" fact="0.32"/>
              <dgm:constr type="h" for="ch" forName="upArrowText" refType="h" fact="0.42"/>
              <dgm:constr type="b" for="ch" forName="upArrowText" refType="h"/>
              <dgm:constr type="l" for="ch" forName="upArrowText" refType="w" fact="0.15"/>
              <dgm:constr type="primFontSz" for="ch" ptType="node" op="equ" val="65"/>
            </dgm:constrLst>
          </dgm:if>
          <dgm:else name="Name4">
            <dgm:constrLst>
              <dgm:constr type="w" for="ch" forName="downArrow" refType="w" fact="0.4"/>
              <dgm:constr type="h" for="ch" forName="downArrow" refType="h" fact="0.8"/>
              <dgm:constr type="l" for="ch" forName="downArrow" refType="w" fact="0.02"/>
              <dgm:constr type="t" for="ch" forName="downArrow" refType="h" fact="0.05"/>
              <dgm:constr type="lOff" for="ch" forName="downArrow" refType="w" fact="0.02"/>
              <dgm:constr type="w" for="ch" forName="downArrowText" refType="w" fact="0.5"/>
              <dgm:constr type="h" for="ch" forName="downArrowText" refType="h"/>
              <dgm:constr type="t" for="ch" forName="downArrowText"/>
              <dgm:constr type="r" for="ch" forName="downArrowText" refType="w"/>
              <dgm:constr type="primFontSz" for="ch" ptType="node" op="equ" val="65"/>
            </dgm:constrLst>
          </dgm:else>
        </dgm:choose>
      </dgm:if>
      <dgm:else name="Name5">
        <dgm:choose name="Name6">
          <dgm:if name="Name7"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r" for="ch" forName="downArrow" refType="w" fact="0.9"/>
              <dgm:constr type="t" for="ch" forName="downArrow" refType="h" fact="0.05"/>
              <dgm:constr type="rOff" for="ch" forName="downArrow" refType="w" fact="-0.02"/>
              <dgm:constr type="w" for="ch" forName="downArrowText" refType="w" fact="0.32"/>
              <dgm:constr type="h" for="ch" forName="downArrowText" refType="h" fact="0.42"/>
              <dgm:constr type="t" for="ch" forName="downArrowText"/>
              <dgm:constr type="l" for="ch" forName="downArrowText" refType="w" fact="0.15"/>
              <dgm:constr type="w" for="ch" forName="upArrow" refType="w" fact="0.3"/>
              <dgm:constr type="h" for="ch" forName="upArrow" refType="h" fact="0.4"/>
              <dgm:constr type="b" for="ch" forName="upArrow" refType="h" fact="0.95"/>
              <dgm:constr type="l" for="ch" forName="upArrow" refType="w" fact="0.1"/>
              <dgm:constr type="lOff" for="ch" forName="upArrow" refType="w" fact="0.02"/>
              <dgm:constr type="w" for="ch" forName="upArrowText" refType="w" fact="0.32"/>
              <dgm:constr type="h" for="ch" forName="upArrowText" refType="h" fact="0.42"/>
              <dgm:constr type="b" for="ch" forName="upArrowText" refType="h"/>
              <dgm:constr type="r" for="ch" forName="upArrowText" refType="w" fact="0.85"/>
              <dgm:constr type="primFontSz" for="ch" ptType="node" op="equ" val="65"/>
            </dgm:constrLst>
          </dgm:if>
          <dgm:else name="Name8">
            <dgm:constrLst>
              <dgm:constr type="w" for="ch" forName="downArrow" refType="w" fact="0.4"/>
              <dgm:constr type="h" for="ch" forName="downArrow" refType="h" fact="0.8"/>
              <dgm:constr type="r" for="ch" forName="downArrow" refType="w" fact="0.98"/>
              <dgm:constr type="t" for="ch" forName="downArrow" refType="h" fact="0.05"/>
              <dgm:constr type="rOff" for="ch" forName="downArrow" refType="w" fact="-0.02"/>
              <dgm:constr type="w" for="ch" forName="downArrowText" refType="w" fact="0.5"/>
              <dgm:constr type="h" for="ch" forName="downArrowText" refType="h"/>
              <dgm:constr type="t" for="ch" forName="downArrowText"/>
              <dgm:constr type="l" for="ch" forName="downArrowText"/>
              <dgm:constr type="primFontSz" for="ch" ptType="node" op="equ" val="65"/>
            </dgm:constrLst>
          </dgm:else>
        </dgm:choose>
      </dgm:else>
    </dgm:choose>
    <dgm:ruleLst/>
    <dgm:choose name="Name9">
      <dgm:if name="Name10" axis="ch" ptType="node" func="cnt" op="gte" val="2">
        <dgm:layoutNode name="divider" styleLbl="fgShp">
          <dgm:alg type="sp"/>
          <dgm:choose name="Name11">
            <dgm:if name="Name12" func="var" arg="dir" op="equ" val="norm">
              <dgm:shape xmlns:r="http://schemas.openxmlformats.org/officeDocument/2006/relationships" rot="-5" type="mathMinus" r:blip="">
                <dgm:adjLst/>
              </dgm:shape>
            </dgm:if>
            <dgm:else name="Name13">
              <dgm:shape xmlns:r="http://schemas.openxmlformats.org/officeDocument/2006/relationships" rot="5" type="mathMinus" r:blip="">
                <dgm:adjLst/>
              </dgm:shape>
            </dgm:else>
          </dgm:choose>
          <dgm:presOf/>
          <dgm:constrLst/>
          <dgm:ruleLst/>
        </dgm:layoutNode>
      </dgm:if>
      <dgm:else name="Name14"/>
    </dgm:choose>
    <dgm:forEach name="Name15" axis="ch" ptType="node"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forEach name="Name16" axis="ch" ptType="node" st="2" cnt="1">
      <dgm:layoutNode name="upArrow" styleLbl="node1">
        <dgm:alg type="sp"/>
        <dgm:shape xmlns:r="http://schemas.openxmlformats.org/officeDocument/2006/relationships" type="upArrow" r:blip="">
          <dgm:adjLst/>
        </dgm:shape>
        <dgm:presOf/>
        <dgm:constrLst/>
        <dgm:ruleLst/>
      </dgm:layoutNode>
      <dgm:layoutNode name="up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png>
</file>

<file path=ppt/media/image11.png>
</file>

<file path=ppt/media/image12.png>
</file>

<file path=ppt/media/image13.tiff>
</file>

<file path=ppt/media/image2.png>
</file>

<file path=ppt/media/image3.png>
</file>

<file path=ppt/media/image4.png>
</file>

<file path=ppt/media/image5.png>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51D7E0-600A-7449-8B1A-228C6816B16D}" type="datetimeFigureOut">
              <a:rPr lang="en-US" smtClean="0"/>
              <a:t>8/27/22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2845B3-1B8A-4D40-BAC3-FE83E078D3FF}" type="slidenum">
              <a:rPr lang="en-US" smtClean="0"/>
              <a:t>‹#›</a:t>
            </a:fld>
            <a:endParaRPr lang="en-US"/>
          </a:p>
        </p:txBody>
      </p:sp>
    </p:spTree>
    <p:extLst>
      <p:ext uri="{BB962C8B-B14F-4D97-AF65-F5344CB8AC3E}">
        <p14:creationId xmlns:p14="http://schemas.microsoft.com/office/powerpoint/2010/main" val="1980083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1</a:t>
            </a:fld>
            <a:endParaRPr lang="en-US"/>
          </a:p>
        </p:txBody>
      </p:sp>
    </p:spTree>
    <p:extLst>
      <p:ext uri="{BB962C8B-B14F-4D97-AF65-F5344CB8AC3E}">
        <p14:creationId xmlns:p14="http://schemas.microsoft.com/office/powerpoint/2010/main" val="2589179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Barry Richmond’s definition</a:t>
            </a:r>
          </a:p>
          <a:p>
            <a:r>
              <a:rPr lang="en-US" sz="1200" kern="1200" dirty="0">
                <a:solidFill>
                  <a:schemeClr val="tx1"/>
                </a:solidFill>
                <a:effectLst/>
                <a:latin typeface="+mn-lt"/>
                <a:ea typeface="+mn-ea"/>
                <a:cs typeface="+mn-cs"/>
              </a:rPr>
              <a:t>Barry Richmond, the originator of the systems thinking term, defines systems thinking as the art and science of</a:t>
            </a:r>
          </a:p>
          <a:p>
            <a:r>
              <a:rPr lang="en-US" sz="1200" kern="1200" dirty="0">
                <a:solidFill>
                  <a:schemeClr val="tx1"/>
                </a:solidFill>
                <a:effectLst/>
                <a:latin typeface="+mn-lt"/>
                <a:ea typeface="+mn-ea"/>
                <a:cs typeface="+mn-cs"/>
              </a:rPr>
              <a:t>making reliable inferences about behavior by developing an increasingly deep understanding of underlying structure10</a:t>
            </a:r>
          </a:p>
          <a:p>
            <a:r>
              <a:rPr lang="en-US" sz="1200" kern="1200" dirty="0">
                <a:solidFill>
                  <a:schemeClr val="tx1"/>
                </a:solidFill>
                <a:effectLst/>
                <a:latin typeface="+mn-lt"/>
                <a:ea typeface="+mn-ea"/>
                <a:cs typeface="+mn-cs"/>
              </a:rPr>
              <a:t>(Richmond, 1994). He emphasizes that people embracing Systems Thinking position themselves such that they can</a:t>
            </a:r>
          </a:p>
          <a:p>
            <a:r>
              <a:rPr lang="en-US" sz="1200" kern="1200" dirty="0">
                <a:solidFill>
                  <a:schemeClr val="tx1"/>
                </a:solidFill>
                <a:effectLst/>
                <a:latin typeface="+mn-lt"/>
                <a:ea typeface="+mn-ea"/>
                <a:cs typeface="+mn-cs"/>
              </a:rPr>
              <a:t>see both the forest and the trees; one eye on each10 (Richmond, 1994).</a:t>
            </a:r>
          </a:p>
          <a:p>
            <a:endParaRPr lang="en-US" dirty="0"/>
          </a:p>
          <a:p>
            <a:r>
              <a:rPr lang="en-US" sz="1200" kern="1200" dirty="0">
                <a:solidFill>
                  <a:schemeClr val="tx1"/>
                </a:solidFill>
                <a:effectLst/>
                <a:latin typeface="+mn-lt"/>
                <a:ea typeface="+mn-ea"/>
                <a:cs typeface="+mn-cs"/>
              </a:rPr>
              <a:t>Peter Senge’s definition</a:t>
            </a:r>
          </a:p>
          <a:p>
            <a:r>
              <a:rPr lang="en-US" sz="1200" kern="1200" dirty="0">
                <a:solidFill>
                  <a:schemeClr val="tx1"/>
                </a:solidFill>
                <a:effectLst/>
                <a:latin typeface="+mn-lt"/>
                <a:ea typeface="+mn-ea"/>
                <a:cs typeface="+mn-cs"/>
              </a:rPr>
              <a:t>Peter Senge, another leader in the field, defines systems thinking as a discipline for seeing wholes and a framework</a:t>
            </a:r>
          </a:p>
          <a:p>
            <a:r>
              <a:rPr lang="en-US" sz="1200" kern="1200" dirty="0">
                <a:solidFill>
                  <a:schemeClr val="tx1"/>
                </a:solidFill>
                <a:effectLst/>
                <a:latin typeface="+mn-lt"/>
                <a:ea typeface="+mn-ea"/>
                <a:cs typeface="+mn-cs"/>
              </a:rPr>
              <a:t>for seeing interrelationships rather than things, for seeing patterns of change rather than static snapshots11 (Senge,</a:t>
            </a:r>
          </a:p>
          <a:p>
            <a:r>
              <a:rPr lang="en-US" sz="1200" kern="1200" dirty="0">
                <a:solidFill>
                  <a:schemeClr val="tx1"/>
                </a:solidFill>
                <a:effectLst/>
                <a:latin typeface="+mn-lt"/>
                <a:ea typeface="+mn-ea"/>
                <a:cs typeface="+mn-cs"/>
              </a:rPr>
              <a:t>1990). Senge also asserts that people who succeed in handling complexity are working in an intuitive domain we</a:t>
            </a:r>
          </a:p>
          <a:p>
            <a:r>
              <a:rPr lang="en-US" sz="1200" kern="1200" dirty="0">
                <a:solidFill>
                  <a:schemeClr val="tx1"/>
                </a:solidFill>
                <a:effectLst/>
                <a:latin typeface="+mn-lt"/>
                <a:ea typeface="+mn-ea"/>
                <a:cs typeface="+mn-cs"/>
              </a:rPr>
              <a:t>don't even consider in our educational theories, underscoring an intuitive property of systems thinking1 (Benson,</a:t>
            </a:r>
          </a:p>
          <a:p>
            <a:r>
              <a:rPr lang="en-US" sz="1200" kern="1200" dirty="0" err="1">
                <a:solidFill>
                  <a:schemeClr val="tx1"/>
                </a:solidFill>
                <a:effectLst/>
                <a:latin typeface="+mn-lt"/>
                <a:ea typeface="+mn-ea"/>
                <a:cs typeface="+mn-cs"/>
              </a:rPr>
              <a:t>Borysenko</a:t>
            </a:r>
            <a:r>
              <a:rPr lang="en-US" sz="1200" kern="1200" dirty="0">
                <a:solidFill>
                  <a:schemeClr val="tx1"/>
                </a:solidFill>
                <a:effectLst/>
                <a:latin typeface="+mn-lt"/>
                <a:ea typeface="+mn-ea"/>
                <a:cs typeface="+mn-cs"/>
              </a:rPr>
              <a:t>, Comfort, Dossey, &amp; Siegel, 1985).</a:t>
            </a:r>
          </a:p>
          <a:p>
            <a:r>
              <a:rPr lang="en-US" sz="1200" kern="1200" dirty="0">
                <a:solidFill>
                  <a:schemeClr val="tx1"/>
                </a:solidFill>
                <a:effectLst/>
                <a:latin typeface="+mn-lt"/>
                <a:ea typeface="+mn-ea"/>
                <a:cs typeface="+mn-cs"/>
              </a:rPr>
              <a:t>Senge’s definition, although interesting, is also vague. The definition does describe several highly critical elements</a:t>
            </a:r>
          </a:p>
          <a:p>
            <a:r>
              <a:rPr lang="en-US" sz="1200" kern="1200" dirty="0">
                <a:solidFill>
                  <a:schemeClr val="tx1"/>
                </a:solidFill>
                <a:effectLst/>
                <a:latin typeface="+mn-lt"/>
                <a:ea typeface="+mn-ea"/>
                <a:cs typeface="+mn-cs"/>
              </a:rPr>
              <a:t>of systems thinking, but it does not provide a purpose for systems thinking. It could be argued that this lack of purpose</a:t>
            </a:r>
          </a:p>
          <a:p>
            <a:r>
              <a:rPr lang="en-US" sz="1200" kern="1200" dirty="0">
                <a:solidFill>
                  <a:schemeClr val="tx1"/>
                </a:solidFill>
                <a:effectLst/>
                <a:latin typeface="+mn-lt"/>
                <a:ea typeface="+mn-ea"/>
                <a:cs typeface="+mn-cs"/>
              </a:rPr>
              <a:t>makes the definition difficult to understand. Also, the interconnections between elements are not specified or</a:t>
            </a:r>
          </a:p>
          <a:p>
            <a:r>
              <a:rPr lang="en-US" sz="1200" kern="1200" dirty="0">
                <a:solidFill>
                  <a:schemeClr val="tx1"/>
                </a:solidFill>
                <a:effectLst/>
                <a:latin typeface="+mn-lt"/>
                <a:ea typeface="+mn-ea"/>
                <a:cs typeface="+mn-cs"/>
              </a:rPr>
              <a:t>recognized. Therefore it does not pass the System Test. However, the way that Senge defines systems thinking by</a:t>
            </a:r>
          </a:p>
          <a:p>
            <a:r>
              <a:rPr lang="en-US" sz="1200" kern="1200" dirty="0">
                <a:solidFill>
                  <a:schemeClr val="tx1"/>
                </a:solidFill>
                <a:effectLst/>
                <a:latin typeface="+mn-lt"/>
                <a:ea typeface="+mn-ea"/>
                <a:cs typeface="+mn-cs"/>
              </a:rPr>
              <a:t>describing it as a discipline and a framework seems to evoke a certain understanding of its deeper meaning, hinting at</a:t>
            </a:r>
          </a:p>
          <a:p>
            <a:r>
              <a:rPr lang="en-US" sz="1200" kern="1200" dirty="0">
                <a:solidFill>
                  <a:schemeClr val="tx1"/>
                </a:solidFill>
                <a:effectLst/>
                <a:latin typeface="+mn-lt"/>
                <a:ea typeface="+mn-ea"/>
                <a:cs typeface="+mn-cs"/>
              </a:rPr>
              <a:t>its nature as a system.</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Linda Sweeney and John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authors and researchers in the field of systems thinking, found that that much</a:t>
            </a:r>
          </a:p>
          <a:p>
            <a:r>
              <a:rPr lang="en-US" sz="1200" kern="1200" dirty="0">
                <a:solidFill>
                  <a:schemeClr val="tx1"/>
                </a:solidFill>
                <a:effectLst/>
                <a:latin typeface="+mn-lt"/>
                <a:ea typeface="+mn-ea"/>
                <a:cs typeface="+mn-cs"/>
              </a:rPr>
              <a:t>of the art of systems thinking involves the ability to represent and assess dynamic complexity (e.g., behavior that</a:t>
            </a:r>
          </a:p>
          <a:p>
            <a:r>
              <a:rPr lang="en-US" sz="1200" kern="1200" dirty="0">
                <a:solidFill>
                  <a:schemeClr val="tx1"/>
                </a:solidFill>
                <a:effectLst/>
                <a:latin typeface="+mn-lt"/>
                <a:ea typeface="+mn-ea"/>
                <a:cs typeface="+mn-cs"/>
              </a:rPr>
              <a:t>arises from the interaction of a system’s agents over time), both textually and graphically15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2000). They list specific systems thinking skills as including the ability to:</a:t>
            </a:r>
          </a:p>
          <a:p>
            <a:r>
              <a:rPr lang="en-US" sz="1200" kern="1200" dirty="0">
                <a:solidFill>
                  <a:schemeClr val="tx1"/>
                </a:solidFill>
                <a:effectLst/>
                <a:latin typeface="+mn-lt"/>
                <a:ea typeface="+mn-ea"/>
                <a:cs typeface="+mn-cs"/>
              </a:rPr>
              <a:t>1. Understand how the behavior of a system arises from the interaction of its agents over time (i.e., dynamic</a:t>
            </a:r>
          </a:p>
          <a:p>
            <a:r>
              <a:rPr lang="en-US" sz="1200" kern="1200" dirty="0">
                <a:solidFill>
                  <a:schemeClr val="tx1"/>
                </a:solidFill>
                <a:effectLst/>
                <a:latin typeface="+mn-lt"/>
                <a:ea typeface="+mn-ea"/>
                <a:cs typeface="+mn-cs"/>
              </a:rPr>
              <a:t>complexity);</a:t>
            </a:r>
          </a:p>
          <a:p>
            <a:r>
              <a:rPr lang="en-US" sz="1200" kern="1200" dirty="0">
                <a:solidFill>
                  <a:schemeClr val="tx1"/>
                </a:solidFill>
                <a:effectLst/>
                <a:latin typeface="+mn-lt"/>
                <a:ea typeface="+mn-ea"/>
                <a:cs typeface="+mn-cs"/>
              </a:rPr>
              <a:t>2. Discover and represent feedback processes (both positive and negative) hypothesized to underlie observed</a:t>
            </a:r>
          </a:p>
          <a:p>
            <a:r>
              <a:rPr lang="en-US" sz="1200" kern="1200" dirty="0">
                <a:solidFill>
                  <a:schemeClr val="tx1"/>
                </a:solidFill>
                <a:effectLst/>
                <a:latin typeface="+mn-lt"/>
                <a:ea typeface="+mn-ea"/>
                <a:cs typeface="+mn-cs"/>
              </a:rPr>
              <a:t>patterns of system behavior;</a:t>
            </a:r>
          </a:p>
          <a:p>
            <a:r>
              <a:rPr lang="en-US" sz="1200" kern="1200" dirty="0">
                <a:solidFill>
                  <a:schemeClr val="tx1"/>
                </a:solidFill>
                <a:effectLst/>
                <a:latin typeface="+mn-lt"/>
                <a:ea typeface="+mn-ea"/>
                <a:cs typeface="+mn-cs"/>
              </a:rPr>
              <a:t>3. Identify stock and flow relationships;</a:t>
            </a:r>
          </a:p>
          <a:p>
            <a:r>
              <a:rPr lang="en-US" sz="1200" kern="1200" dirty="0">
                <a:solidFill>
                  <a:schemeClr val="tx1"/>
                </a:solidFill>
                <a:effectLst/>
                <a:latin typeface="+mn-lt"/>
                <a:ea typeface="+mn-ea"/>
                <a:cs typeface="+mn-cs"/>
              </a:rPr>
              <a:t>4. Recognize delays and understand their impact;</a:t>
            </a:r>
          </a:p>
          <a:p>
            <a:r>
              <a:rPr lang="en-US" sz="1200" kern="1200" dirty="0">
                <a:solidFill>
                  <a:schemeClr val="tx1"/>
                </a:solidFill>
                <a:effectLst/>
                <a:latin typeface="+mn-lt"/>
                <a:ea typeface="+mn-ea"/>
                <a:cs typeface="+mn-cs"/>
              </a:rPr>
              <a:t>5. Identify nonlinearities;</a:t>
            </a:r>
          </a:p>
          <a:p>
            <a:r>
              <a:rPr lang="en-US" sz="1200" kern="1200" dirty="0">
                <a:solidFill>
                  <a:schemeClr val="tx1"/>
                </a:solidFill>
                <a:effectLst/>
                <a:latin typeface="+mn-lt"/>
                <a:ea typeface="+mn-ea"/>
                <a:cs typeface="+mn-cs"/>
              </a:rPr>
              <a:t>6. Recognize and challenge the boundaries of mental (and formal) models.</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attempt to define systems thinking in terms of a purpose, to represent and assess dynamic</a:t>
            </a:r>
          </a:p>
          <a:p>
            <a:r>
              <a:rPr lang="en-US" sz="1200" kern="1200" dirty="0">
                <a:solidFill>
                  <a:schemeClr val="tx1"/>
                </a:solidFill>
                <a:effectLst/>
                <a:latin typeface="+mn-lt"/>
                <a:ea typeface="+mn-ea"/>
                <a:cs typeface="+mn-cs"/>
              </a:rPr>
              <a:t>complexity, but they don’t explain what the purpose of assessing dynamic complexity is (to aid in solving systemic</a:t>
            </a:r>
          </a:p>
          <a:p>
            <a:r>
              <a:rPr lang="en-US" sz="1200" kern="1200" dirty="0">
                <a:solidFill>
                  <a:schemeClr val="tx1"/>
                </a:solidFill>
                <a:effectLst/>
                <a:latin typeface="+mn-lt"/>
                <a:ea typeface="+mn-ea"/>
                <a:cs typeface="+mn-cs"/>
              </a:rPr>
              <a:t>problems). They then break this definition down into parts. It seems that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high level definition</a:t>
            </a:r>
          </a:p>
          <a:p>
            <a:r>
              <a:rPr lang="en-US" sz="1200" kern="1200" dirty="0">
                <a:solidFill>
                  <a:schemeClr val="tx1"/>
                </a:solidFill>
                <a:effectLst/>
                <a:latin typeface="+mn-lt"/>
                <a:ea typeface="+mn-ea"/>
                <a:cs typeface="+mn-cs"/>
              </a:rPr>
              <a:t>can immediately be reduced to this simpler statement: The art of systems thinking involves the ability to represent and</a:t>
            </a:r>
          </a:p>
          <a:p>
            <a:r>
              <a:rPr lang="en-US" sz="1200" kern="1200" dirty="0">
                <a:solidFill>
                  <a:schemeClr val="tx1"/>
                </a:solidFill>
                <a:effectLst/>
                <a:latin typeface="+mn-lt"/>
                <a:ea typeface="+mn-ea"/>
                <a:cs typeface="+mn-cs"/>
              </a:rPr>
              <a:t>assess dynamic complexity. This idea is then followed by their six specific systems thinking skills.</a:t>
            </a:r>
          </a:p>
          <a:p>
            <a:r>
              <a:rPr lang="en-US" sz="1200" kern="1200" dirty="0">
                <a:solidFill>
                  <a:schemeClr val="tx1"/>
                </a:solidFill>
                <a:effectLst/>
                <a:latin typeface="+mn-lt"/>
                <a:ea typeface="+mn-ea"/>
                <a:cs typeface="+mn-cs"/>
              </a:rPr>
              <a:t>Overall, this definition is extremely useful, as it lists actual skills agreed upon by many advocates of systems</a:t>
            </a:r>
          </a:p>
          <a:p>
            <a:r>
              <a:rPr lang="en-US" sz="1200" kern="1200" dirty="0">
                <a:solidFill>
                  <a:schemeClr val="tx1"/>
                </a:solidFill>
                <a:effectLst/>
                <a:latin typeface="+mn-lt"/>
                <a:ea typeface="+mn-ea"/>
                <a:cs typeface="+mn-cs"/>
              </a:rPr>
              <a:t>thinking15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2000). However, this definition fails the System Test because it does not clearly</a:t>
            </a:r>
          </a:p>
          <a:p>
            <a:r>
              <a:rPr lang="en-US" sz="1200" kern="1200" dirty="0">
                <a:solidFill>
                  <a:schemeClr val="tx1"/>
                </a:solidFill>
                <a:effectLst/>
                <a:latin typeface="+mn-lt"/>
                <a:ea typeface="+mn-ea"/>
                <a:cs typeface="+mn-cs"/>
              </a:rPr>
              <a:t>define a purpose or goal that relates to everyday life. Also, interconnections between elements are not addressed. The</a:t>
            </a:r>
          </a:p>
          <a:p>
            <a:r>
              <a:rPr lang="en-US" sz="1200" kern="1200" dirty="0">
                <a:solidFill>
                  <a:schemeClr val="tx1"/>
                </a:solidFill>
                <a:effectLst/>
                <a:latin typeface="+mn-lt"/>
                <a:ea typeface="+mn-ea"/>
                <a:cs typeface="+mn-cs"/>
              </a:rPr>
              <a:t>definition fails to capture the overall nature of systems thinking - the parts interacting to form a whole system.</a:t>
            </a:r>
          </a:p>
          <a:p>
            <a:r>
              <a:rPr lang="en-US" sz="1200" kern="1200" dirty="0">
                <a:solidFill>
                  <a:schemeClr val="tx1"/>
                </a:solidFill>
                <a:effectLst/>
                <a:latin typeface="+mn-lt"/>
                <a:ea typeface="+mn-ea"/>
                <a:cs typeface="+mn-cs"/>
              </a:rPr>
              <a:t>Hopper and Stave’s definition</a:t>
            </a:r>
          </a:p>
          <a:p>
            <a:r>
              <a:rPr lang="en-US" sz="1200" kern="1200" dirty="0">
                <a:solidFill>
                  <a:schemeClr val="tx1"/>
                </a:solidFill>
                <a:effectLst/>
                <a:latin typeface="+mn-lt"/>
                <a:ea typeface="+mn-ea"/>
                <a:cs typeface="+mn-cs"/>
              </a:rPr>
              <a:t>Megan Hopper and Krystyna Stave incorporated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work, and the work of many others, into</a:t>
            </a:r>
          </a:p>
          <a:p>
            <a:r>
              <a:rPr lang="en-US" sz="1200" kern="1200" dirty="0">
                <a:solidFill>
                  <a:schemeClr val="tx1"/>
                </a:solidFill>
                <a:effectLst/>
                <a:latin typeface="+mn-lt"/>
                <a:ea typeface="+mn-ea"/>
                <a:cs typeface="+mn-cs"/>
              </a:rPr>
              <a:t>their own study of systems thinking. Reinforcing the need for a widely accepted definition, they assert that the term</a:t>
            </a:r>
          </a:p>
          <a:p>
            <a:r>
              <a:rPr lang="en-US" sz="1200" kern="1200" dirty="0">
                <a:solidFill>
                  <a:schemeClr val="tx1"/>
                </a:solidFill>
                <a:effectLst/>
                <a:latin typeface="+mn-lt"/>
                <a:ea typeface="+mn-ea"/>
                <a:cs typeface="+mn-cs"/>
              </a:rPr>
              <a:t>systems thinking is used in a variety of sometimes conflicting ways13 (Stave &amp; Hopper, 2007). For example, some</a:t>
            </a:r>
          </a:p>
          <a:p>
            <a:r>
              <a:rPr lang="en-US" sz="1200" kern="1200" dirty="0">
                <a:solidFill>
                  <a:schemeClr val="tx1"/>
                </a:solidFill>
                <a:effectLst/>
                <a:latin typeface="+mn-lt"/>
                <a:ea typeface="+mn-ea"/>
                <a:cs typeface="+mn-cs"/>
              </a:rPr>
              <a:t>system </a:t>
            </a:r>
            <a:r>
              <a:rPr lang="en-US" sz="1200" kern="1200" dirty="0" err="1">
                <a:solidFill>
                  <a:schemeClr val="tx1"/>
                </a:solidFill>
                <a:effectLst/>
                <a:latin typeface="+mn-lt"/>
                <a:ea typeface="+mn-ea"/>
                <a:cs typeface="+mn-cs"/>
              </a:rPr>
              <a:t>dynamicists</a:t>
            </a:r>
            <a:r>
              <a:rPr lang="en-US" sz="1200" kern="1200" dirty="0">
                <a:solidFill>
                  <a:schemeClr val="tx1"/>
                </a:solidFill>
                <a:effectLst/>
                <a:latin typeface="+mn-lt"/>
                <a:ea typeface="+mn-ea"/>
                <a:cs typeface="+mn-cs"/>
              </a:rPr>
              <a:t> see it as the foundation of system dynamics as well as a number of other systems analysis</a:t>
            </a:r>
          </a:p>
          <a:p>
            <a:r>
              <a:rPr lang="en-US" sz="1200" kern="1200" dirty="0">
                <a:solidFill>
                  <a:schemeClr val="tx1"/>
                </a:solidFill>
                <a:effectLst/>
                <a:latin typeface="+mn-lt"/>
                <a:ea typeface="+mn-ea"/>
                <a:cs typeface="+mn-cs"/>
              </a:rPr>
              <a:t>approaches; others see systems thinking as a subset of system dynamics13 (Stave &amp; Hopper, 2007). Hopper and Stave performed an extensive review of systems dynamics literature, drawing up the following list of Systems Thinking</a:t>
            </a:r>
          </a:p>
          <a:p>
            <a:r>
              <a:rPr lang="en-US" sz="1200" kern="1200" dirty="0">
                <a:solidFill>
                  <a:schemeClr val="tx1"/>
                </a:solidFill>
                <a:effectLst/>
                <a:latin typeface="+mn-lt"/>
                <a:ea typeface="+mn-ea"/>
                <a:cs typeface="+mn-cs"/>
              </a:rPr>
              <a:t>Characteristics based on their findings13 (Stave &amp; Hopper, 2007):</a:t>
            </a:r>
          </a:p>
          <a:p>
            <a:r>
              <a:rPr lang="en-US" sz="1200" kern="1200" dirty="0">
                <a:solidFill>
                  <a:schemeClr val="tx1"/>
                </a:solidFill>
                <a:effectLst/>
                <a:latin typeface="+mn-lt"/>
                <a:ea typeface="+mn-ea"/>
                <a:cs typeface="+mn-cs"/>
              </a:rPr>
              <a:t>1. Recognizing Interconnections</a:t>
            </a:r>
          </a:p>
          <a:p>
            <a:r>
              <a:rPr lang="en-US" sz="1200" kern="1200" dirty="0">
                <a:solidFill>
                  <a:schemeClr val="tx1"/>
                </a:solidFill>
                <a:effectLst/>
                <a:latin typeface="+mn-lt"/>
                <a:ea typeface="+mn-ea"/>
                <a:cs typeface="+mn-cs"/>
              </a:rPr>
              <a:t>2. Identifying Feedback</a:t>
            </a:r>
          </a:p>
          <a:p>
            <a:r>
              <a:rPr lang="en-US" sz="1200" kern="1200" dirty="0">
                <a:solidFill>
                  <a:schemeClr val="tx1"/>
                </a:solidFill>
                <a:effectLst/>
                <a:latin typeface="+mn-lt"/>
                <a:ea typeface="+mn-ea"/>
                <a:cs typeface="+mn-cs"/>
              </a:rPr>
              <a:t>3. Understanding Dynamic Behavior</a:t>
            </a:r>
          </a:p>
          <a:p>
            <a:r>
              <a:rPr lang="en-US" sz="1200" kern="1200" dirty="0">
                <a:solidFill>
                  <a:schemeClr val="tx1"/>
                </a:solidFill>
                <a:effectLst/>
                <a:latin typeface="+mn-lt"/>
                <a:ea typeface="+mn-ea"/>
                <a:cs typeface="+mn-cs"/>
              </a:rPr>
              <a:t>4. Differentiating types of flows and variables</a:t>
            </a:r>
          </a:p>
          <a:p>
            <a:r>
              <a:rPr lang="en-US" sz="1200" kern="1200" dirty="0">
                <a:solidFill>
                  <a:schemeClr val="tx1"/>
                </a:solidFill>
                <a:effectLst/>
                <a:latin typeface="+mn-lt"/>
                <a:ea typeface="+mn-ea"/>
                <a:cs typeface="+mn-cs"/>
              </a:rPr>
              <a:t>5. Using Conceptual Models</a:t>
            </a:r>
          </a:p>
          <a:p>
            <a:r>
              <a:rPr lang="en-US" sz="1200" kern="1200" dirty="0">
                <a:solidFill>
                  <a:schemeClr val="tx1"/>
                </a:solidFill>
                <a:effectLst/>
                <a:latin typeface="+mn-lt"/>
                <a:ea typeface="+mn-ea"/>
                <a:cs typeface="+mn-cs"/>
              </a:rPr>
              <a:t>6. Creating Simulation Models</a:t>
            </a:r>
          </a:p>
          <a:p>
            <a:r>
              <a:rPr lang="en-US" sz="1200" kern="1200" dirty="0">
                <a:solidFill>
                  <a:schemeClr val="tx1"/>
                </a:solidFill>
                <a:effectLst/>
                <a:latin typeface="+mn-lt"/>
                <a:ea typeface="+mn-ea"/>
                <a:cs typeface="+mn-cs"/>
              </a:rPr>
              <a:t>7. Testing Policies</a:t>
            </a:r>
          </a:p>
          <a:p>
            <a:r>
              <a:rPr lang="en-US" sz="1200" kern="1200" dirty="0">
                <a:solidFill>
                  <a:schemeClr val="tx1"/>
                </a:solidFill>
                <a:effectLst/>
                <a:latin typeface="+mn-lt"/>
                <a:ea typeface="+mn-ea"/>
                <a:cs typeface="+mn-cs"/>
              </a:rPr>
              <a:t>Hopper and Stave draw upon Richmond, Senge, 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in their definition, along with many others.</a:t>
            </a:r>
          </a:p>
          <a:p>
            <a:r>
              <a:rPr lang="en-US" sz="1200" kern="1200" dirty="0">
                <a:solidFill>
                  <a:schemeClr val="tx1"/>
                </a:solidFill>
                <a:effectLst/>
                <a:latin typeface="+mn-lt"/>
                <a:ea typeface="+mn-ea"/>
                <a:cs typeface="+mn-cs"/>
              </a:rPr>
              <a:t>However, their definition does not contain interconnections or a statement of purpose for systems thinking, and thus</a:t>
            </a:r>
          </a:p>
          <a:p>
            <a:r>
              <a:rPr lang="en-US" sz="1200" kern="1200" dirty="0">
                <a:solidFill>
                  <a:schemeClr val="tx1"/>
                </a:solidFill>
                <a:effectLst/>
                <a:latin typeface="+mn-lt"/>
                <a:ea typeface="+mn-ea"/>
                <a:cs typeface="+mn-cs"/>
              </a:rPr>
              <a:t>fails the System Test. Their definition is simply a set of characteristics, and not a system.</a:t>
            </a:r>
          </a:p>
          <a:p>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and </a:t>
            </a:r>
            <a:r>
              <a:rPr lang="en-US" sz="1200" kern="1200" dirty="0" err="1">
                <a:solidFill>
                  <a:schemeClr val="tx1"/>
                </a:solidFill>
                <a:effectLst/>
                <a:latin typeface="+mn-lt"/>
                <a:ea typeface="+mn-ea"/>
                <a:cs typeface="+mn-cs"/>
              </a:rPr>
              <a:t>Davidsen’s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Building on Hopper and Stave’s work, Birgit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Stephen M. Alessi, and </a:t>
            </a:r>
            <a:r>
              <a:rPr lang="en-US" sz="1200" kern="1200" dirty="0" err="1">
                <a:solidFill>
                  <a:schemeClr val="tx1"/>
                </a:solidFill>
                <a:effectLst/>
                <a:latin typeface="+mn-lt"/>
                <a:ea typeface="+mn-ea"/>
                <a:cs typeface="+mn-cs"/>
              </a:rPr>
              <a:t>Pål</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state that the</a:t>
            </a:r>
          </a:p>
          <a:p>
            <a:r>
              <a:rPr lang="en-US" sz="1200" kern="1200" dirty="0">
                <a:solidFill>
                  <a:schemeClr val="tx1"/>
                </a:solidFill>
                <a:effectLst/>
                <a:latin typeface="+mn-lt"/>
                <a:ea typeface="+mn-ea"/>
                <a:cs typeface="+mn-cs"/>
              </a:rPr>
              <a:t>definition of systems thinking should include appreciation for long term planning, feedback loops, non-linear</a:t>
            </a:r>
          </a:p>
          <a:p>
            <a:r>
              <a:rPr lang="en-US" sz="1200" kern="1200" dirty="0">
                <a:solidFill>
                  <a:schemeClr val="tx1"/>
                </a:solidFill>
                <a:effectLst/>
                <a:latin typeface="+mn-lt"/>
                <a:ea typeface="+mn-ea"/>
                <a:cs typeface="+mn-cs"/>
              </a:rPr>
              <a:t>relationships between variables, and collaborative planning across areas of an organization4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&amp;</a:t>
            </a:r>
          </a:p>
          <a:p>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This definition adds several new characteristics to Hopper and Stave’s. However, it suffers from the same problem–</a:t>
            </a:r>
          </a:p>
          <a:p>
            <a:r>
              <a:rPr lang="en-US" sz="1200" kern="1200" dirty="0">
                <a:solidFill>
                  <a:schemeClr val="tx1"/>
                </a:solidFill>
                <a:effectLst/>
                <a:latin typeface="+mn-lt"/>
                <a:ea typeface="+mn-ea"/>
                <a:cs typeface="+mn-cs"/>
              </a:rPr>
              <a:t>it does not define systems thinking as a system, only a set of characteristics. The elements are defined, but not the</a:t>
            </a:r>
          </a:p>
          <a:p>
            <a:r>
              <a:rPr lang="en-US" sz="1200" kern="1200" dirty="0">
                <a:solidFill>
                  <a:schemeClr val="tx1"/>
                </a:solidFill>
                <a:effectLst/>
                <a:latin typeface="+mn-lt"/>
                <a:ea typeface="+mn-ea"/>
                <a:cs typeface="+mn-cs"/>
              </a:rPr>
              <a:t>purpose or interconnections, thus failing the System Test.</a:t>
            </a:r>
          </a:p>
          <a:p>
            <a:r>
              <a:rPr lang="en-US" sz="1200" kern="1200" dirty="0">
                <a:solidFill>
                  <a:schemeClr val="tx1"/>
                </a:solidFill>
                <a:effectLst/>
                <a:latin typeface="+mn-lt"/>
                <a:ea typeface="+mn-ea"/>
                <a:cs typeface="+mn-cs"/>
              </a:rPr>
              <a:t>Squires, Wade, Dominick, and </a:t>
            </a:r>
            <a:r>
              <a:rPr lang="en-US" sz="1200" kern="1200" dirty="0" err="1">
                <a:solidFill>
                  <a:schemeClr val="tx1"/>
                </a:solidFill>
                <a:effectLst/>
                <a:latin typeface="+mn-lt"/>
                <a:ea typeface="+mn-ea"/>
                <a:cs typeface="+mn-cs"/>
              </a:rPr>
              <a:t>Gelosh’s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Systems thinking was defined as part of a research project to accelerate the teaching of new systems engineers12</a:t>
            </a:r>
          </a:p>
          <a:p>
            <a:r>
              <a:rPr lang="en-US" sz="1200" kern="1200" dirty="0">
                <a:solidFill>
                  <a:schemeClr val="tx1"/>
                </a:solidFill>
                <a:effectLst/>
                <a:latin typeface="+mn-lt"/>
                <a:ea typeface="+mn-ea"/>
                <a:cs typeface="+mn-cs"/>
              </a:rPr>
              <a:t>(Squires, Wade, Dominick, &amp; </a:t>
            </a:r>
            <a:r>
              <a:rPr lang="en-US" sz="1200" kern="1200" dirty="0" err="1">
                <a:solidFill>
                  <a:schemeClr val="tx1"/>
                </a:solidFill>
                <a:effectLst/>
                <a:latin typeface="+mn-lt"/>
                <a:ea typeface="+mn-ea"/>
                <a:cs typeface="+mn-cs"/>
              </a:rPr>
              <a:t>Gelosh</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Systems thinking is the ability to think abstractly in order to:</a:t>
            </a:r>
          </a:p>
          <a:p>
            <a:r>
              <a:rPr lang="en-US" sz="1200" kern="1200" dirty="0">
                <a:solidFill>
                  <a:schemeClr val="tx1"/>
                </a:solidFill>
                <a:effectLst/>
                <a:latin typeface="+mn-lt"/>
                <a:ea typeface="+mn-ea"/>
                <a:cs typeface="+mn-cs"/>
              </a:rPr>
              <a:t>􀁸 incorporate multiple perspectives;</a:t>
            </a:r>
          </a:p>
          <a:p>
            <a:r>
              <a:rPr lang="en-US" sz="1200" kern="1200" dirty="0">
                <a:solidFill>
                  <a:schemeClr val="tx1"/>
                </a:solidFill>
                <a:effectLst/>
                <a:latin typeface="+mn-lt"/>
                <a:ea typeface="+mn-ea"/>
                <a:cs typeface="+mn-cs"/>
              </a:rPr>
              <a:t>􀁸 work within a space where the boundary or scope of problem or system may be “fuzzy”;</a:t>
            </a:r>
          </a:p>
          <a:p>
            <a:r>
              <a:rPr lang="en-US" sz="1200" kern="1200" dirty="0">
                <a:solidFill>
                  <a:schemeClr val="tx1"/>
                </a:solidFill>
                <a:effectLst/>
                <a:latin typeface="+mn-lt"/>
                <a:ea typeface="+mn-ea"/>
                <a:cs typeface="+mn-cs"/>
              </a:rPr>
              <a:t>􀁸 understand diverse operational contexts of the system;</a:t>
            </a:r>
          </a:p>
          <a:p>
            <a:r>
              <a:rPr lang="en-US" sz="1200" kern="1200" dirty="0">
                <a:solidFill>
                  <a:schemeClr val="tx1"/>
                </a:solidFill>
                <a:effectLst/>
                <a:latin typeface="+mn-lt"/>
                <a:ea typeface="+mn-ea"/>
                <a:cs typeface="+mn-cs"/>
              </a:rPr>
              <a:t>􀁸 identify inter- and intrarelationships and dependencies;</a:t>
            </a:r>
          </a:p>
          <a:p>
            <a:r>
              <a:rPr lang="en-US" sz="1200" kern="1200" dirty="0">
                <a:solidFill>
                  <a:schemeClr val="tx1"/>
                </a:solidFill>
                <a:effectLst/>
                <a:latin typeface="+mn-lt"/>
                <a:ea typeface="+mn-ea"/>
                <a:cs typeface="+mn-cs"/>
              </a:rPr>
              <a:t>􀁸 understand complex system behavior; and most important of all,</a:t>
            </a:r>
          </a:p>
          <a:p>
            <a:r>
              <a:rPr lang="en-US" sz="1200" kern="1200" dirty="0">
                <a:solidFill>
                  <a:schemeClr val="tx1"/>
                </a:solidFill>
                <a:effectLst/>
                <a:latin typeface="+mn-lt"/>
                <a:ea typeface="+mn-ea"/>
                <a:cs typeface="+mn-cs"/>
              </a:rPr>
              <a:t>􀁸 reliably predict the impact of change to the system.</a:t>
            </a:r>
          </a:p>
          <a:p>
            <a:r>
              <a:rPr lang="en-US" sz="1200" kern="1200" dirty="0">
                <a:solidFill>
                  <a:schemeClr val="tx1"/>
                </a:solidFill>
                <a:effectLst/>
                <a:latin typeface="+mn-lt"/>
                <a:ea typeface="+mn-ea"/>
                <a:cs typeface="+mn-cs"/>
              </a:rPr>
              <a:t>This definition works well as a description of systems thinking. However, it is oriented towards describe what</a:t>
            </a:r>
          </a:p>
          <a:p>
            <a:r>
              <a:rPr lang="en-US" sz="1200" kern="1200" dirty="0">
                <a:solidFill>
                  <a:schemeClr val="tx1"/>
                </a:solidFill>
                <a:effectLst/>
                <a:latin typeface="+mn-lt"/>
                <a:ea typeface="+mn-ea"/>
                <a:cs typeface="+mn-cs"/>
              </a:rPr>
              <a:t>systems thinking needs to do rather than actually defining it. This is quite useful but also fails the System Test, since</a:t>
            </a:r>
          </a:p>
          <a:p>
            <a:r>
              <a:rPr lang="en-US" sz="1200" kern="1200" dirty="0">
                <a:solidFill>
                  <a:schemeClr val="tx1"/>
                </a:solidFill>
                <a:effectLst/>
                <a:latin typeface="+mn-lt"/>
                <a:ea typeface="+mn-ea"/>
                <a:cs typeface="+mn-cs"/>
              </a:rPr>
              <a:t>it does not fully describe interconnections and elements of systems thinking.</a:t>
            </a:r>
          </a:p>
          <a:p>
            <a:r>
              <a:rPr lang="en-US" sz="1200" kern="1200" dirty="0">
                <a:solidFill>
                  <a:schemeClr val="tx1"/>
                </a:solidFill>
                <a:effectLst/>
                <a:latin typeface="+mn-lt"/>
                <a:ea typeface="+mn-ea"/>
                <a:cs typeface="+mn-cs"/>
              </a:rPr>
              <a:t>Jay Forrester’s definition</a:t>
            </a:r>
          </a:p>
          <a:p>
            <a:r>
              <a:rPr lang="en-US" sz="1200" kern="1200" dirty="0">
                <a:solidFill>
                  <a:schemeClr val="tx1"/>
                </a:solidFill>
                <a:effectLst/>
                <a:latin typeface="+mn-lt"/>
                <a:ea typeface="+mn-ea"/>
                <a:cs typeface="+mn-cs"/>
              </a:rPr>
              <a:t>As a contrast to the discussion on what systems thinking is, it is important to consider one example of what systems</a:t>
            </a:r>
          </a:p>
          <a:p>
            <a:r>
              <a:rPr lang="en-US" sz="1200" kern="1200" dirty="0">
                <a:solidFill>
                  <a:schemeClr val="tx1"/>
                </a:solidFill>
                <a:effectLst/>
                <a:latin typeface="+mn-lt"/>
                <a:ea typeface="+mn-ea"/>
                <a:cs typeface="+mn-cs"/>
              </a:rPr>
              <a:t>thinking is not. Jay Forrester, known as the founder of System Dynamics, presents just such a definition. Even</a:t>
            </a:r>
          </a:p>
          <a:p>
            <a:r>
              <a:rPr lang="en-US" sz="1200" kern="1200" dirty="0">
                <a:solidFill>
                  <a:schemeClr val="tx1"/>
                </a:solidFill>
                <a:effectLst/>
                <a:latin typeface="+mn-lt"/>
                <a:ea typeface="+mn-ea"/>
                <a:cs typeface="+mn-cs"/>
              </a:rPr>
              <a:t>though he uses the term “systems thinking” differently, or perhaps because he does, his definition should be considered</a:t>
            </a:r>
          </a:p>
          <a:p>
            <a:r>
              <a:rPr lang="en-US" sz="1200" kern="1200" dirty="0">
                <a:solidFill>
                  <a:schemeClr val="tx1"/>
                </a:solidFill>
                <a:effectLst/>
                <a:latin typeface="+mn-lt"/>
                <a:ea typeface="+mn-ea"/>
                <a:cs typeface="+mn-cs"/>
              </a:rPr>
              <a:t>in order to comprehensively discuss systems thinking. He writes (1994):</a:t>
            </a:r>
          </a:p>
          <a:p>
            <a:r>
              <a:rPr lang="en-US" sz="1200" kern="1200" dirty="0">
                <a:solidFill>
                  <a:schemeClr val="tx1"/>
                </a:solidFill>
                <a:effectLst/>
                <a:latin typeface="+mn-lt"/>
                <a:ea typeface="+mn-ea"/>
                <a:cs typeface="+mn-cs"/>
              </a:rPr>
              <a:t>“Systems thinking” has no clear definition or usage. ... Some use systems thinking to mean the same as system</a:t>
            </a:r>
          </a:p>
          <a:p>
            <a:r>
              <a:rPr lang="en-US" sz="1200" kern="1200" dirty="0">
                <a:solidFill>
                  <a:schemeClr val="tx1"/>
                </a:solidFill>
                <a:effectLst/>
                <a:latin typeface="+mn-lt"/>
                <a:ea typeface="+mn-ea"/>
                <a:cs typeface="+mn-cs"/>
              </a:rPr>
              <a:t>dynamics. ... “Systems thinking” is coming to mean little more than thinking about systems, talking about systems, and acknowledging that systems are important. In other words, systems thinking implies a rather general and</a:t>
            </a:r>
          </a:p>
          <a:p>
            <a:r>
              <a:rPr lang="en-US" sz="1200" kern="1200" dirty="0">
                <a:solidFill>
                  <a:schemeClr val="tx1"/>
                </a:solidFill>
                <a:effectLst/>
                <a:latin typeface="+mn-lt"/>
                <a:ea typeface="+mn-ea"/>
                <a:cs typeface="+mn-cs"/>
              </a:rPr>
              <a:t>superficial awareness of systems.</a:t>
            </a:r>
          </a:p>
          <a:p>
            <a:r>
              <a:rPr lang="en-US" sz="1200" kern="1200" dirty="0">
                <a:solidFill>
                  <a:schemeClr val="tx1"/>
                </a:solidFill>
                <a:effectLst/>
                <a:latin typeface="+mn-lt"/>
                <a:ea typeface="+mn-ea"/>
                <a:cs typeface="+mn-cs"/>
              </a:rPr>
              <a:t>The systems thinking that Jay Forrester is writing about here is not our systems thinking. He appears to be using</a:t>
            </a:r>
          </a:p>
          <a:p>
            <a:r>
              <a:rPr lang="en-US" sz="1200" kern="1200" dirty="0">
                <a:solidFill>
                  <a:schemeClr val="tx1"/>
                </a:solidFill>
                <a:effectLst/>
                <a:latin typeface="+mn-lt"/>
                <a:ea typeface="+mn-ea"/>
                <a:cs typeface="+mn-cs"/>
              </a:rPr>
              <a:t>the term in a different way. However, note Dr. Forrester’s assertion that systems thinking has no clear definition or</a:t>
            </a:r>
          </a:p>
          <a:p>
            <a:r>
              <a:rPr lang="en-US" sz="1200" kern="1200" dirty="0">
                <a:solidFill>
                  <a:schemeClr val="tx1"/>
                </a:solidFill>
                <a:effectLst/>
                <a:latin typeface="+mn-lt"/>
                <a:ea typeface="+mn-ea"/>
                <a:cs typeface="+mn-cs"/>
              </a:rPr>
              <a:t>usage – this again reinforces the need for a complete, widely accepted definition.</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8</a:t>
            </a:fld>
            <a:endParaRPr lang="en-US"/>
          </a:p>
        </p:txBody>
      </p:sp>
    </p:spTree>
    <p:extLst>
      <p:ext uri="{BB962C8B-B14F-4D97-AF65-F5344CB8AC3E}">
        <p14:creationId xmlns:p14="http://schemas.microsoft.com/office/powerpoint/2010/main" val="17783537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Barry Richmond’s definition</a:t>
            </a:r>
          </a:p>
          <a:p>
            <a:r>
              <a:rPr lang="en-US" sz="1200" kern="1200" dirty="0">
                <a:solidFill>
                  <a:schemeClr val="tx1"/>
                </a:solidFill>
                <a:effectLst/>
                <a:latin typeface="+mn-lt"/>
                <a:ea typeface="+mn-ea"/>
                <a:cs typeface="+mn-cs"/>
              </a:rPr>
              <a:t>Barry Richmond, the originator of the systems thinking term, defines systems thinking as the art and science of</a:t>
            </a:r>
          </a:p>
          <a:p>
            <a:r>
              <a:rPr lang="en-US" sz="1200" kern="1200" dirty="0">
                <a:solidFill>
                  <a:schemeClr val="tx1"/>
                </a:solidFill>
                <a:effectLst/>
                <a:latin typeface="+mn-lt"/>
                <a:ea typeface="+mn-ea"/>
                <a:cs typeface="+mn-cs"/>
              </a:rPr>
              <a:t>making reliable inferences about behavior by developing an increasingly deep understanding of underlying structure10</a:t>
            </a:r>
          </a:p>
          <a:p>
            <a:r>
              <a:rPr lang="en-US" sz="1200" kern="1200" dirty="0">
                <a:solidFill>
                  <a:schemeClr val="tx1"/>
                </a:solidFill>
                <a:effectLst/>
                <a:latin typeface="+mn-lt"/>
                <a:ea typeface="+mn-ea"/>
                <a:cs typeface="+mn-cs"/>
              </a:rPr>
              <a:t>(Richmond, 1994). He emphasizes that people embracing Systems Thinking position themselves such that they can</a:t>
            </a:r>
          </a:p>
          <a:p>
            <a:r>
              <a:rPr lang="en-US" sz="1200" kern="1200" dirty="0">
                <a:solidFill>
                  <a:schemeClr val="tx1"/>
                </a:solidFill>
                <a:effectLst/>
                <a:latin typeface="+mn-lt"/>
                <a:ea typeface="+mn-ea"/>
                <a:cs typeface="+mn-cs"/>
              </a:rPr>
              <a:t>see both the forest and the trees; one eye on each10 (Richmond, 1994).</a:t>
            </a:r>
          </a:p>
          <a:p>
            <a:endParaRPr lang="en-US" dirty="0"/>
          </a:p>
          <a:p>
            <a:r>
              <a:rPr lang="en-US" sz="1200" kern="1200" dirty="0">
                <a:solidFill>
                  <a:schemeClr val="tx1"/>
                </a:solidFill>
                <a:effectLst/>
                <a:latin typeface="+mn-lt"/>
                <a:ea typeface="+mn-ea"/>
                <a:cs typeface="+mn-cs"/>
              </a:rPr>
              <a:t>Peter Senge’s definition</a:t>
            </a:r>
          </a:p>
          <a:p>
            <a:r>
              <a:rPr lang="en-US" sz="1200" kern="1200" dirty="0">
                <a:solidFill>
                  <a:schemeClr val="tx1"/>
                </a:solidFill>
                <a:effectLst/>
                <a:latin typeface="+mn-lt"/>
                <a:ea typeface="+mn-ea"/>
                <a:cs typeface="+mn-cs"/>
              </a:rPr>
              <a:t>Peter Senge, another leader in the field, defines systems thinking as a discipline for seeing wholes and a framework</a:t>
            </a:r>
          </a:p>
          <a:p>
            <a:r>
              <a:rPr lang="en-US" sz="1200" kern="1200" dirty="0">
                <a:solidFill>
                  <a:schemeClr val="tx1"/>
                </a:solidFill>
                <a:effectLst/>
                <a:latin typeface="+mn-lt"/>
                <a:ea typeface="+mn-ea"/>
                <a:cs typeface="+mn-cs"/>
              </a:rPr>
              <a:t>for seeing interrelationships rather than things, for seeing patterns of change rather than static snapshots11 (Senge,</a:t>
            </a:r>
          </a:p>
          <a:p>
            <a:r>
              <a:rPr lang="en-US" sz="1200" kern="1200" dirty="0">
                <a:solidFill>
                  <a:schemeClr val="tx1"/>
                </a:solidFill>
                <a:effectLst/>
                <a:latin typeface="+mn-lt"/>
                <a:ea typeface="+mn-ea"/>
                <a:cs typeface="+mn-cs"/>
              </a:rPr>
              <a:t>1990). Senge also asserts that people who succeed in handling complexity are working in an intuitive domain we</a:t>
            </a:r>
          </a:p>
          <a:p>
            <a:r>
              <a:rPr lang="en-US" sz="1200" kern="1200" dirty="0">
                <a:solidFill>
                  <a:schemeClr val="tx1"/>
                </a:solidFill>
                <a:effectLst/>
                <a:latin typeface="+mn-lt"/>
                <a:ea typeface="+mn-ea"/>
                <a:cs typeface="+mn-cs"/>
              </a:rPr>
              <a:t>don't even consider in our educational theories, underscoring an intuitive property of systems thinking1 (Benson,</a:t>
            </a:r>
          </a:p>
          <a:p>
            <a:r>
              <a:rPr lang="en-US" sz="1200" kern="1200" dirty="0" err="1">
                <a:solidFill>
                  <a:schemeClr val="tx1"/>
                </a:solidFill>
                <a:effectLst/>
                <a:latin typeface="+mn-lt"/>
                <a:ea typeface="+mn-ea"/>
                <a:cs typeface="+mn-cs"/>
              </a:rPr>
              <a:t>Borysenko</a:t>
            </a:r>
            <a:r>
              <a:rPr lang="en-US" sz="1200" kern="1200" dirty="0">
                <a:solidFill>
                  <a:schemeClr val="tx1"/>
                </a:solidFill>
                <a:effectLst/>
                <a:latin typeface="+mn-lt"/>
                <a:ea typeface="+mn-ea"/>
                <a:cs typeface="+mn-cs"/>
              </a:rPr>
              <a:t>, Comfort, Dossey, &amp; Siegel, 1985).</a:t>
            </a:r>
          </a:p>
          <a:p>
            <a:r>
              <a:rPr lang="en-US" sz="1200" kern="1200" dirty="0">
                <a:solidFill>
                  <a:schemeClr val="tx1"/>
                </a:solidFill>
                <a:effectLst/>
                <a:latin typeface="+mn-lt"/>
                <a:ea typeface="+mn-ea"/>
                <a:cs typeface="+mn-cs"/>
              </a:rPr>
              <a:t>Senge’s definition, although interesting, is also vague. The definition does describe several highly critical elements</a:t>
            </a:r>
          </a:p>
          <a:p>
            <a:r>
              <a:rPr lang="en-US" sz="1200" kern="1200" dirty="0">
                <a:solidFill>
                  <a:schemeClr val="tx1"/>
                </a:solidFill>
                <a:effectLst/>
                <a:latin typeface="+mn-lt"/>
                <a:ea typeface="+mn-ea"/>
                <a:cs typeface="+mn-cs"/>
              </a:rPr>
              <a:t>of systems thinking, but it does not provide a purpose for systems thinking. It could be argued that this lack of purpose</a:t>
            </a:r>
          </a:p>
          <a:p>
            <a:r>
              <a:rPr lang="en-US" sz="1200" kern="1200" dirty="0">
                <a:solidFill>
                  <a:schemeClr val="tx1"/>
                </a:solidFill>
                <a:effectLst/>
                <a:latin typeface="+mn-lt"/>
                <a:ea typeface="+mn-ea"/>
                <a:cs typeface="+mn-cs"/>
              </a:rPr>
              <a:t>makes the definition difficult to understand. Also, the interconnections between elements are not specified or</a:t>
            </a:r>
          </a:p>
          <a:p>
            <a:r>
              <a:rPr lang="en-US" sz="1200" kern="1200" dirty="0">
                <a:solidFill>
                  <a:schemeClr val="tx1"/>
                </a:solidFill>
                <a:effectLst/>
                <a:latin typeface="+mn-lt"/>
                <a:ea typeface="+mn-ea"/>
                <a:cs typeface="+mn-cs"/>
              </a:rPr>
              <a:t>recognized. Therefore it does not pass the System Test. However, the way that Senge defines systems thinking by</a:t>
            </a:r>
          </a:p>
          <a:p>
            <a:r>
              <a:rPr lang="en-US" sz="1200" kern="1200" dirty="0">
                <a:solidFill>
                  <a:schemeClr val="tx1"/>
                </a:solidFill>
                <a:effectLst/>
                <a:latin typeface="+mn-lt"/>
                <a:ea typeface="+mn-ea"/>
                <a:cs typeface="+mn-cs"/>
              </a:rPr>
              <a:t>describing it as a discipline and a framework seems to evoke a certain understanding of its deeper meaning, hinting at</a:t>
            </a:r>
          </a:p>
          <a:p>
            <a:r>
              <a:rPr lang="en-US" sz="1200" kern="1200" dirty="0">
                <a:solidFill>
                  <a:schemeClr val="tx1"/>
                </a:solidFill>
                <a:effectLst/>
                <a:latin typeface="+mn-lt"/>
                <a:ea typeface="+mn-ea"/>
                <a:cs typeface="+mn-cs"/>
              </a:rPr>
              <a:t>its nature as a system.</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Linda Sweeney and John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authors and researchers in the field of systems thinking, found that that much</a:t>
            </a:r>
          </a:p>
          <a:p>
            <a:r>
              <a:rPr lang="en-US" sz="1200" kern="1200" dirty="0">
                <a:solidFill>
                  <a:schemeClr val="tx1"/>
                </a:solidFill>
                <a:effectLst/>
                <a:latin typeface="+mn-lt"/>
                <a:ea typeface="+mn-ea"/>
                <a:cs typeface="+mn-cs"/>
              </a:rPr>
              <a:t>of the art of systems thinking involves the ability to represent and assess dynamic complexity (e.g., behavior that</a:t>
            </a:r>
          </a:p>
          <a:p>
            <a:r>
              <a:rPr lang="en-US" sz="1200" kern="1200" dirty="0">
                <a:solidFill>
                  <a:schemeClr val="tx1"/>
                </a:solidFill>
                <a:effectLst/>
                <a:latin typeface="+mn-lt"/>
                <a:ea typeface="+mn-ea"/>
                <a:cs typeface="+mn-cs"/>
              </a:rPr>
              <a:t>arises from the interaction of a system’s agents over time), both textually and graphically15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2000). They list specific systems thinking skills as including the ability to:</a:t>
            </a:r>
          </a:p>
          <a:p>
            <a:r>
              <a:rPr lang="en-US" sz="1200" kern="1200" dirty="0">
                <a:solidFill>
                  <a:schemeClr val="tx1"/>
                </a:solidFill>
                <a:effectLst/>
                <a:latin typeface="+mn-lt"/>
                <a:ea typeface="+mn-ea"/>
                <a:cs typeface="+mn-cs"/>
              </a:rPr>
              <a:t>1. Understand how the behavior of a system arises from the interaction of its agents over time (i.e., dynamic</a:t>
            </a:r>
          </a:p>
          <a:p>
            <a:r>
              <a:rPr lang="en-US" sz="1200" kern="1200" dirty="0">
                <a:solidFill>
                  <a:schemeClr val="tx1"/>
                </a:solidFill>
                <a:effectLst/>
                <a:latin typeface="+mn-lt"/>
                <a:ea typeface="+mn-ea"/>
                <a:cs typeface="+mn-cs"/>
              </a:rPr>
              <a:t>complexity);</a:t>
            </a:r>
          </a:p>
          <a:p>
            <a:r>
              <a:rPr lang="en-US" sz="1200" kern="1200" dirty="0">
                <a:solidFill>
                  <a:schemeClr val="tx1"/>
                </a:solidFill>
                <a:effectLst/>
                <a:latin typeface="+mn-lt"/>
                <a:ea typeface="+mn-ea"/>
                <a:cs typeface="+mn-cs"/>
              </a:rPr>
              <a:t>2. Discover and represent feedback processes (both positive and negative) hypothesized to underlie observed</a:t>
            </a:r>
          </a:p>
          <a:p>
            <a:r>
              <a:rPr lang="en-US" sz="1200" kern="1200" dirty="0">
                <a:solidFill>
                  <a:schemeClr val="tx1"/>
                </a:solidFill>
                <a:effectLst/>
                <a:latin typeface="+mn-lt"/>
                <a:ea typeface="+mn-ea"/>
                <a:cs typeface="+mn-cs"/>
              </a:rPr>
              <a:t>patterns of system behavior;</a:t>
            </a:r>
          </a:p>
          <a:p>
            <a:r>
              <a:rPr lang="en-US" sz="1200" kern="1200" dirty="0">
                <a:solidFill>
                  <a:schemeClr val="tx1"/>
                </a:solidFill>
                <a:effectLst/>
                <a:latin typeface="+mn-lt"/>
                <a:ea typeface="+mn-ea"/>
                <a:cs typeface="+mn-cs"/>
              </a:rPr>
              <a:t>3. Identify stock and flow relationships;</a:t>
            </a:r>
          </a:p>
          <a:p>
            <a:r>
              <a:rPr lang="en-US" sz="1200" kern="1200" dirty="0">
                <a:solidFill>
                  <a:schemeClr val="tx1"/>
                </a:solidFill>
                <a:effectLst/>
                <a:latin typeface="+mn-lt"/>
                <a:ea typeface="+mn-ea"/>
                <a:cs typeface="+mn-cs"/>
              </a:rPr>
              <a:t>4. Recognize delays and understand their impact;</a:t>
            </a:r>
          </a:p>
          <a:p>
            <a:r>
              <a:rPr lang="en-US" sz="1200" kern="1200" dirty="0">
                <a:solidFill>
                  <a:schemeClr val="tx1"/>
                </a:solidFill>
                <a:effectLst/>
                <a:latin typeface="+mn-lt"/>
                <a:ea typeface="+mn-ea"/>
                <a:cs typeface="+mn-cs"/>
              </a:rPr>
              <a:t>5. Identify nonlinearities;</a:t>
            </a:r>
          </a:p>
          <a:p>
            <a:r>
              <a:rPr lang="en-US" sz="1200" kern="1200" dirty="0">
                <a:solidFill>
                  <a:schemeClr val="tx1"/>
                </a:solidFill>
                <a:effectLst/>
                <a:latin typeface="+mn-lt"/>
                <a:ea typeface="+mn-ea"/>
                <a:cs typeface="+mn-cs"/>
              </a:rPr>
              <a:t>6. Recognize and challenge the boundaries of mental (and formal) models.</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attempt to define systems thinking in terms of a purpose, to represent and assess dynamic</a:t>
            </a:r>
          </a:p>
          <a:p>
            <a:r>
              <a:rPr lang="en-US" sz="1200" kern="1200" dirty="0">
                <a:solidFill>
                  <a:schemeClr val="tx1"/>
                </a:solidFill>
                <a:effectLst/>
                <a:latin typeface="+mn-lt"/>
                <a:ea typeface="+mn-ea"/>
                <a:cs typeface="+mn-cs"/>
              </a:rPr>
              <a:t>complexity, but they don’t explain what the purpose of assessing dynamic complexity is (to aid in solving systemic</a:t>
            </a:r>
          </a:p>
          <a:p>
            <a:r>
              <a:rPr lang="en-US" sz="1200" kern="1200" dirty="0">
                <a:solidFill>
                  <a:schemeClr val="tx1"/>
                </a:solidFill>
                <a:effectLst/>
                <a:latin typeface="+mn-lt"/>
                <a:ea typeface="+mn-ea"/>
                <a:cs typeface="+mn-cs"/>
              </a:rPr>
              <a:t>problems). They then break this definition down into parts. It seems that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high level definition</a:t>
            </a:r>
          </a:p>
          <a:p>
            <a:r>
              <a:rPr lang="en-US" sz="1200" kern="1200" dirty="0">
                <a:solidFill>
                  <a:schemeClr val="tx1"/>
                </a:solidFill>
                <a:effectLst/>
                <a:latin typeface="+mn-lt"/>
                <a:ea typeface="+mn-ea"/>
                <a:cs typeface="+mn-cs"/>
              </a:rPr>
              <a:t>can immediately be reduced to this simpler statement: The art of systems thinking involves the ability to represent and</a:t>
            </a:r>
          </a:p>
          <a:p>
            <a:r>
              <a:rPr lang="en-US" sz="1200" kern="1200" dirty="0">
                <a:solidFill>
                  <a:schemeClr val="tx1"/>
                </a:solidFill>
                <a:effectLst/>
                <a:latin typeface="+mn-lt"/>
                <a:ea typeface="+mn-ea"/>
                <a:cs typeface="+mn-cs"/>
              </a:rPr>
              <a:t>assess dynamic complexity. This idea is then followed by their six specific systems thinking skills.</a:t>
            </a:r>
          </a:p>
          <a:p>
            <a:r>
              <a:rPr lang="en-US" sz="1200" kern="1200" dirty="0">
                <a:solidFill>
                  <a:schemeClr val="tx1"/>
                </a:solidFill>
                <a:effectLst/>
                <a:latin typeface="+mn-lt"/>
                <a:ea typeface="+mn-ea"/>
                <a:cs typeface="+mn-cs"/>
              </a:rPr>
              <a:t>Overall, this definition is extremely useful, as it lists actual skills agreed upon by many advocates of systems</a:t>
            </a:r>
          </a:p>
          <a:p>
            <a:r>
              <a:rPr lang="en-US" sz="1200" kern="1200" dirty="0">
                <a:solidFill>
                  <a:schemeClr val="tx1"/>
                </a:solidFill>
                <a:effectLst/>
                <a:latin typeface="+mn-lt"/>
                <a:ea typeface="+mn-ea"/>
                <a:cs typeface="+mn-cs"/>
              </a:rPr>
              <a:t>thinking15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2000). However, this definition fails the System Test because it does not clearly</a:t>
            </a:r>
          </a:p>
          <a:p>
            <a:r>
              <a:rPr lang="en-US" sz="1200" kern="1200" dirty="0">
                <a:solidFill>
                  <a:schemeClr val="tx1"/>
                </a:solidFill>
                <a:effectLst/>
                <a:latin typeface="+mn-lt"/>
                <a:ea typeface="+mn-ea"/>
                <a:cs typeface="+mn-cs"/>
              </a:rPr>
              <a:t>define a purpose or goal that relates to everyday life. Also, interconnections between elements are not addressed. The</a:t>
            </a:r>
          </a:p>
          <a:p>
            <a:r>
              <a:rPr lang="en-US" sz="1200" kern="1200" dirty="0">
                <a:solidFill>
                  <a:schemeClr val="tx1"/>
                </a:solidFill>
                <a:effectLst/>
                <a:latin typeface="+mn-lt"/>
                <a:ea typeface="+mn-ea"/>
                <a:cs typeface="+mn-cs"/>
              </a:rPr>
              <a:t>definition fails to capture the overall nature of systems thinking - the parts interacting to form a whole system.</a:t>
            </a:r>
          </a:p>
          <a:p>
            <a:r>
              <a:rPr lang="en-US" sz="1200" kern="1200" dirty="0">
                <a:solidFill>
                  <a:schemeClr val="tx1"/>
                </a:solidFill>
                <a:effectLst/>
                <a:latin typeface="+mn-lt"/>
                <a:ea typeface="+mn-ea"/>
                <a:cs typeface="+mn-cs"/>
              </a:rPr>
              <a:t>Hopper and Stave’s definition</a:t>
            </a:r>
          </a:p>
          <a:p>
            <a:r>
              <a:rPr lang="en-US" sz="1200" kern="1200" dirty="0">
                <a:solidFill>
                  <a:schemeClr val="tx1"/>
                </a:solidFill>
                <a:effectLst/>
                <a:latin typeface="+mn-lt"/>
                <a:ea typeface="+mn-ea"/>
                <a:cs typeface="+mn-cs"/>
              </a:rPr>
              <a:t>Megan Hopper and Krystyna Stave incorporated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work, and the work of many others, into</a:t>
            </a:r>
          </a:p>
          <a:p>
            <a:r>
              <a:rPr lang="en-US" sz="1200" kern="1200" dirty="0">
                <a:solidFill>
                  <a:schemeClr val="tx1"/>
                </a:solidFill>
                <a:effectLst/>
                <a:latin typeface="+mn-lt"/>
                <a:ea typeface="+mn-ea"/>
                <a:cs typeface="+mn-cs"/>
              </a:rPr>
              <a:t>their own study of systems thinking. Reinforcing the need for a widely accepted definition, they assert that the term</a:t>
            </a:r>
          </a:p>
          <a:p>
            <a:r>
              <a:rPr lang="en-US" sz="1200" kern="1200" dirty="0">
                <a:solidFill>
                  <a:schemeClr val="tx1"/>
                </a:solidFill>
                <a:effectLst/>
                <a:latin typeface="+mn-lt"/>
                <a:ea typeface="+mn-ea"/>
                <a:cs typeface="+mn-cs"/>
              </a:rPr>
              <a:t>systems thinking is used in a variety of sometimes conflicting ways13 (Stave &amp; Hopper, 2007). For example, some</a:t>
            </a:r>
          </a:p>
          <a:p>
            <a:r>
              <a:rPr lang="en-US" sz="1200" kern="1200" dirty="0">
                <a:solidFill>
                  <a:schemeClr val="tx1"/>
                </a:solidFill>
                <a:effectLst/>
                <a:latin typeface="+mn-lt"/>
                <a:ea typeface="+mn-ea"/>
                <a:cs typeface="+mn-cs"/>
              </a:rPr>
              <a:t>system </a:t>
            </a:r>
            <a:r>
              <a:rPr lang="en-US" sz="1200" kern="1200" dirty="0" err="1">
                <a:solidFill>
                  <a:schemeClr val="tx1"/>
                </a:solidFill>
                <a:effectLst/>
                <a:latin typeface="+mn-lt"/>
                <a:ea typeface="+mn-ea"/>
                <a:cs typeface="+mn-cs"/>
              </a:rPr>
              <a:t>dynamicists</a:t>
            </a:r>
            <a:r>
              <a:rPr lang="en-US" sz="1200" kern="1200" dirty="0">
                <a:solidFill>
                  <a:schemeClr val="tx1"/>
                </a:solidFill>
                <a:effectLst/>
                <a:latin typeface="+mn-lt"/>
                <a:ea typeface="+mn-ea"/>
                <a:cs typeface="+mn-cs"/>
              </a:rPr>
              <a:t> see it as the foundation of system dynamics as well as a number of other systems analysis</a:t>
            </a:r>
          </a:p>
          <a:p>
            <a:r>
              <a:rPr lang="en-US" sz="1200" kern="1200" dirty="0">
                <a:solidFill>
                  <a:schemeClr val="tx1"/>
                </a:solidFill>
                <a:effectLst/>
                <a:latin typeface="+mn-lt"/>
                <a:ea typeface="+mn-ea"/>
                <a:cs typeface="+mn-cs"/>
              </a:rPr>
              <a:t>approaches; others see systems thinking as a subset of system dynamics13 (Stave &amp; Hopper, 2007). Hopper and Stave performed an extensive review of systems dynamics literature, drawing up the following list of Systems Thinking</a:t>
            </a:r>
          </a:p>
          <a:p>
            <a:r>
              <a:rPr lang="en-US" sz="1200" kern="1200" dirty="0">
                <a:solidFill>
                  <a:schemeClr val="tx1"/>
                </a:solidFill>
                <a:effectLst/>
                <a:latin typeface="+mn-lt"/>
                <a:ea typeface="+mn-ea"/>
                <a:cs typeface="+mn-cs"/>
              </a:rPr>
              <a:t>Characteristics based on their findings13 (Stave &amp; Hopper, 2007):</a:t>
            </a:r>
          </a:p>
          <a:p>
            <a:r>
              <a:rPr lang="en-US" sz="1200" kern="1200" dirty="0">
                <a:solidFill>
                  <a:schemeClr val="tx1"/>
                </a:solidFill>
                <a:effectLst/>
                <a:latin typeface="+mn-lt"/>
                <a:ea typeface="+mn-ea"/>
                <a:cs typeface="+mn-cs"/>
              </a:rPr>
              <a:t>1. Recognizing Interconnections</a:t>
            </a:r>
          </a:p>
          <a:p>
            <a:r>
              <a:rPr lang="en-US" sz="1200" kern="1200" dirty="0">
                <a:solidFill>
                  <a:schemeClr val="tx1"/>
                </a:solidFill>
                <a:effectLst/>
                <a:latin typeface="+mn-lt"/>
                <a:ea typeface="+mn-ea"/>
                <a:cs typeface="+mn-cs"/>
              </a:rPr>
              <a:t>2. Identifying Feedback</a:t>
            </a:r>
          </a:p>
          <a:p>
            <a:r>
              <a:rPr lang="en-US" sz="1200" kern="1200" dirty="0">
                <a:solidFill>
                  <a:schemeClr val="tx1"/>
                </a:solidFill>
                <a:effectLst/>
                <a:latin typeface="+mn-lt"/>
                <a:ea typeface="+mn-ea"/>
                <a:cs typeface="+mn-cs"/>
              </a:rPr>
              <a:t>3. Understanding Dynamic Behavior</a:t>
            </a:r>
          </a:p>
          <a:p>
            <a:r>
              <a:rPr lang="en-US" sz="1200" kern="1200" dirty="0">
                <a:solidFill>
                  <a:schemeClr val="tx1"/>
                </a:solidFill>
                <a:effectLst/>
                <a:latin typeface="+mn-lt"/>
                <a:ea typeface="+mn-ea"/>
                <a:cs typeface="+mn-cs"/>
              </a:rPr>
              <a:t>4. Differentiating types of flows and variables</a:t>
            </a:r>
          </a:p>
          <a:p>
            <a:r>
              <a:rPr lang="en-US" sz="1200" kern="1200" dirty="0">
                <a:solidFill>
                  <a:schemeClr val="tx1"/>
                </a:solidFill>
                <a:effectLst/>
                <a:latin typeface="+mn-lt"/>
                <a:ea typeface="+mn-ea"/>
                <a:cs typeface="+mn-cs"/>
              </a:rPr>
              <a:t>5. Using Conceptual Models</a:t>
            </a:r>
          </a:p>
          <a:p>
            <a:r>
              <a:rPr lang="en-US" sz="1200" kern="1200" dirty="0">
                <a:solidFill>
                  <a:schemeClr val="tx1"/>
                </a:solidFill>
                <a:effectLst/>
                <a:latin typeface="+mn-lt"/>
                <a:ea typeface="+mn-ea"/>
                <a:cs typeface="+mn-cs"/>
              </a:rPr>
              <a:t>6. Creating Simulation Models</a:t>
            </a:r>
          </a:p>
          <a:p>
            <a:r>
              <a:rPr lang="en-US" sz="1200" kern="1200" dirty="0">
                <a:solidFill>
                  <a:schemeClr val="tx1"/>
                </a:solidFill>
                <a:effectLst/>
                <a:latin typeface="+mn-lt"/>
                <a:ea typeface="+mn-ea"/>
                <a:cs typeface="+mn-cs"/>
              </a:rPr>
              <a:t>7. Testing Policies</a:t>
            </a:r>
          </a:p>
          <a:p>
            <a:r>
              <a:rPr lang="en-US" sz="1200" kern="1200" dirty="0">
                <a:solidFill>
                  <a:schemeClr val="tx1"/>
                </a:solidFill>
                <a:effectLst/>
                <a:latin typeface="+mn-lt"/>
                <a:ea typeface="+mn-ea"/>
                <a:cs typeface="+mn-cs"/>
              </a:rPr>
              <a:t>Hopper and Stave draw upon Richmond, Senge, 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in their definition, along with many others.</a:t>
            </a:r>
          </a:p>
          <a:p>
            <a:r>
              <a:rPr lang="en-US" sz="1200" kern="1200" dirty="0">
                <a:solidFill>
                  <a:schemeClr val="tx1"/>
                </a:solidFill>
                <a:effectLst/>
                <a:latin typeface="+mn-lt"/>
                <a:ea typeface="+mn-ea"/>
                <a:cs typeface="+mn-cs"/>
              </a:rPr>
              <a:t>However, their definition does not contain interconnections or a statement of purpose for systems thinking, and thus</a:t>
            </a:r>
          </a:p>
          <a:p>
            <a:r>
              <a:rPr lang="en-US" sz="1200" kern="1200" dirty="0">
                <a:solidFill>
                  <a:schemeClr val="tx1"/>
                </a:solidFill>
                <a:effectLst/>
                <a:latin typeface="+mn-lt"/>
                <a:ea typeface="+mn-ea"/>
                <a:cs typeface="+mn-cs"/>
              </a:rPr>
              <a:t>fails the System Test. Their definition is simply a set of characteristics, and not a system.</a:t>
            </a:r>
          </a:p>
          <a:p>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and </a:t>
            </a:r>
            <a:r>
              <a:rPr lang="en-US" sz="1200" kern="1200" dirty="0" err="1">
                <a:solidFill>
                  <a:schemeClr val="tx1"/>
                </a:solidFill>
                <a:effectLst/>
                <a:latin typeface="+mn-lt"/>
                <a:ea typeface="+mn-ea"/>
                <a:cs typeface="+mn-cs"/>
              </a:rPr>
              <a:t>Davidsen’s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Building on Hopper and Stave’s work, Birgit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Stephen M. Alessi, and </a:t>
            </a:r>
            <a:r>
              <a:rPr lang="en-US" sz="1200" kern="1200" dirty="0" err="1">
                <a:solidFill>
                  <a:schemeClr val="tx1"/>
                </a:solidFill>
                <a:effectLst/>
                <a:latin typeface="+mn-lt"/>
                <a:ea typeface="+mn-ea"/>
                <a:cs typeface="+mn-cs"/>
              </a:rPr>
              <a:t>Pål</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state that the</a:t>
            </a:r>
          </a:p>
          <a:p>
            <a:r>
              <a:rPr lang="en-US" sz="1200" kern="1200" dirty="0">
                <a:solidFill>
                  <a:schemeClr val="tx1"/>
                </a:solidFill>
                <a:effectLst/>
                <a:latin typeface="+mn-lt"/>
                <a:ea typeface="+mn-ea"/>
                <a:cs typeface="+mn-cs"/>
              </a:rPr>
              <a:t>definition of systems thinking should include appreciation for long term planning, feedback loops, non-linear</a:t>
            </a:r>
          </a:p>
          <a:p>
            <a:r>
              <a:rPr lang="en-US" sz="1200" kern="1200" dirty="0">
                <a:solidFill>
                  <a:schemeClr val="tx1"/>
                </a:solidFill>
                <a:effectLst/>
                <a:latin typeface="+mn-lt"/>
                <a:ea typeface="+mn-ea"/>
                <a:cs typeface="+mn-cs"/>
              </a:rPr>
              <a:t>relationships between variables, and collaborative planning across areas of an organization4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&amp;</a:t>
            </a:r>
          </a:p>
          <a:p>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This definition adds several new characteristics to Hopper and Stave’s. However, it suffers from the same problem–</a:t>
            </a:r>
          </a:p>
          <a:p>
            <a:r>
              <a:rPr lang="en-US" sz="1200" kern="1200" dirty="0">
                <a:solidFill>
                  <a:schemeClr val="tx1"/>
                </a:solidFill>
                <a:effectLst/>
                <a:latin typeface="+mn-lt"/>
                <a:ea typeface="+mn-ea"/>
                <a:cs typeface="+mn-cs"/>
              </a:rPr>
              <a:t>it does not define systems thinking as a system, only a set of characteristics. The elements are defined, but not the</a:t>
            </a:r>
          </a:p>
          <a:p>
            <a:r>
              <a:rPr lang="en-US" sz="1200" kern="1200" dirty="0">
                <a:solidFill>
                  <a:schemeClr val="tx1"/>
                </a:solidFill>
                <a:effectLst/>
                <a:latin typeface="+mn-lt"/>
                <a:ea typeface="+mn-ea"/>
                <a:cs typeface="+mn-cs"/>
              </a:rPr>
              <a:t>purpose or interconnections, thus failing the System Test.</a:t>
            </a:r>
          </a:p>
          <a:p>
            <a:r>
              <a:rPr lang="en-US" sz="1200" kern="1200" dirty="0">
                <a:solidFill>
                  <a:schemeClr val="tx1"/>
                </a:solidFill>
                <a:effectLst/>
                <a:latin typeface="+mn-lt"/>
                <a:ea typeface="+mn-ea"/>
                <a:cs typeface="+mn-cs"/>
              </a:rPr>
              <a:t>Squires, Wade, Dominick, and </a:t>
            </a:r>
            <a:r>
              <a:rPr lang="en-US" sz="1200" kern="1200" dirty="0" err="1">
                <a:solidFill>
                  <a:schemeClr val="tx1"/>
                </a:solidFill>
                <a:effectLst/>
                <a:latin typeface="+mn-lt"/>
                <a:ea typeface="+mn-ea"/>
                <a:cs typeface="+mn-cs"/>
              </a:rPr>
              <a:t>Gelosh’s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Systems thinking was defined as part of a research project to accelerate the teaching of new systems engineers12</a:t>
            </a:r>
          </a:p>
          <a:p>
            <a:r>
              <a:rPr lang="en-US" sz="1200" kern="1200" dirty="0">
                <a:solidFill>
                  <a:schemeClr val="tx1"/>
                </a:solidFill>
                <a:effectLst/>
                <a:latin typeface="+mn-lt"/>
                <a:ea typeface="+mn-ea"/>
                <a:cs typeface="+mn-cs"/>
              </a:rPr>
              <a:t>(Squires, Wade, Dominick, &amp; </a:t>
            </a:r>
            <a:r>
              <a:rPr lang="en-US" sz="1200" kern="1200" dirty="0" err="1">
                <a:solidFill>
                  <a:schemeClr val="tx1"/>
                </a:solidFill>
                <a:effectLst/>
                <a:latin typeface="+mn-lt"/>
                <a:ea typeface="+mn-ea"/>
                <a:cs typeface="+mn-cs"/>
              </a:rPr>
              <a:t>Gelosh</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Systems thinking is the ability to think abstractly in order to:</a:t>
            </a:r>
          </a:p>
          <a:p>
            <a:r>
              <a:rPr lang="en-US" sz="1200" kern="1200" dirty="0">
                <a:solidFill>
                  <a:schemeClr val="tx1"/>
                </a:solidFill>
                <a:effectLst/>
                <a:latin typeface="+mn-lt"/>
                <a:ea typeface="+mn-ea"/>
                <a:cs typeface="+mn-cs"/>
              </a:rPr>
              <a:t>􀁸 incorporate multiple perspectives;</a:t>
            </a:r>
          </a:p>
          <a:p>
            <a:r>
              <a:rPr lang="en-US" sz="1200" kern="1200" dirty="0">
                <a:solidFill>
                  <a:schemeClr val="tx1"/>
                </a:solidFill>
                <a:effectLst/>
                <a:latin typeface="+mn-lt"/>
                <a:ea typeface="+mn-ea"/>
                <a:cs typeface="+mn-cs"/>
              </a:rPr>
              <a:t>􀁸 work within a space where the boundary or scope of problem or system may be “fuzzy”;</a:t>
            </a:r>
          </a:p>
          <a:p>
            <a:r>
              <a:rPr lang="en-US" sz="1200" kern="1200" dirty="0">
                <a:solidFill>
                  <a:schemeClr val="tx1"/>
                </a:solidFill>
                <a:effectLst/>
                <a:latin typeface="+mn-lt"/>
                <a:ea typeface="+mn-ea"/>
                <a:cs typeface="+mn-cs"/>
              </a:rPr>
              <a:t>􀁸 understand diverse operational contexts of the system;</a:t>
            </a:r>
          </a:p>
          <a:p>
            <a:r>
              <a:rPr lang="en-US" sz="1200" kern="1200" dirty="0">
                <a:solidFill>
                  <a:schemeClr val="tx1"/>
                </a:solidFill>
                <a:effectLst/>
                <a:latin typeface="+mn-lt"/>
                <a:ea typeface="+mn-ea"/>
                <a:cs typeface="+mn-cs"/>
              </a:rPr>
              <a:t>􀁸 identify inter- and intrarelationships and dependencies;</a:t>
            </a:r>
          </a:p>
          <a:p>
            <a:r>
              <a:rPr lang="en-US" sz="1200" kern="1200" dirty="0">
                <a:solidFill>
                  <a:schemeClr val="tx1"/>
                </a:solidFill>
                <a:effectLst/>
                <a:latin typeface="+mn-lt"/>
                <a:ea typeface="+mn-ea"/>
                <a:cs typeface="+mn-cs"/>
              </a:rPr>
              <a:t>􀁸 understand complex system behavior; and most important of all,</a:t>
            </a:r>
          </a:p>
          <a:p>
            <a:r>
              <a:rPr lang="en-US" sz="1200" kern="1200" dirty="0">
                <a:solidFill>
                  <a:schemeClr val="tx1"/>
                </a:solidFill>
                <a:effectLst/>
                <a:latin typeface="+mn-lt"/>
                <a:ea typeface="+mn-ea"/>
                <a:cs typeface="+mn-cs"/>
              </a:rPr>
              <a:t>􀁸 reliably predict the impact of change to the system.</a:t>
            </a:r>
          </a:p>
          <a:p>
            <a:r>
              <a:rPr lang="en-US" sz="1200" kern="1200" dirty="0">
                <a:solidFill>
                  <a:schemeClr val="tx1"/>
                </a:solidFill>
                <a:effectLst/>
                <a:latin typeface="+mn-lt"/>
                <a:ea typeface="+mn-ea"/>
                <a:cs typeface="+mn-cs"/>
              </a:rPr>
              <a:t>This definition works well as a description of systems thinking. However, it is oriented towards describe what</a:t>
            </a:r>
          </a:p>
          <a:p>
            <a:r>
              <a:rPr lang="en-US" sz="1200" kern="1200" dirty="0">
                <a:solidFill>
                  <a:schemeClr val="tx1"/>
                </a:solidFill>
                <a:effectLst/>
                <a:latin typeface="+mn-lt"/>
                <a:ea typeface="+mn-ea"/>
                <a:cs typeface="+mn-cs"/>
              </a:rPr>
              <a:t>systems thinking needs to do rather than actually defining it. This is quite useful but also fails the System Test, since</a:t>
            </a:r>
          </a:p>
          <a:p>
            <a:r>
              <a:rPr lang="en-US" sz="1200" kern="1200" dirty="0">
                <a:solidFill>
                  <a:schemeClr val="tx1"/>
                </a:solidFill>
                <a:effectLst/>
                <a:latin typeface="+mn-lt"/>
                <a:ea typeface="+mn-ea"/>
                <a:cs typeface="+mn-cs"/>
              </a:rPr>
              <a:t>it does not fully describe interconnections and elements of systems thinking.</a:t>
            </a:r>
          </a:p>
          <a:p>
            <a:r>
              <a:rPr lang="en-US" sz="1200" kern="1200" dirty="0">
                <a:solidFill>
                  <a:schemeClr val="tx1"/>
                </a:solidFill>
                <a:effectLst/>
                <a:latin typeface="+mn-lt"/>
                <a:ea typeface="+mn-ea"/>
                <a:cs typeface="+mn-cs"/>
              </a:rPr>
              <a:t>Jay Forrester’s definition</a:t>
            </a:r>
          </a:p>
          <a:p>
            <a:r>
              <a:rPr lang="en-US" sz="1200" kern="1200" dirty="0">
                <a:solidFill>
                  <a:schemeClr val="tx1"/>
                </a:solidFill>
                <a:effectLst/>
                <a:latin typeface="+mn-lt"/>
                <a:ea typeface="+mn-ea"/>
                <a:cs typeface="+mn-cs"/>
              </a:rPr>
              <a:t>As a contrast to the discussion on what systems thinking is, it is important to consider one example of what systems</a:t>
            </a:r>
          </a:p>
          <a:p>
            <a:r>
              <a:rPr lang="en-US" sz="1200" kern="1200" dirty="0">
                <a:solidFill>
                  <a:schemeClr val="tx1"/>
                </a:solidFill>
                <a:effectLst/>
                <a:latin typeface="+mn-lt"/>
                <a:ea typeface="+mn-ea"/>
                <a:cs typeface="+mn-cs"/>
              </a:rPr>
              <a:t>thinking is not. Jay Forrester, known as the founder of System Dynamics, presents just such a definition. Even</a:t>
            </a:r>
          </a:p>
          <a:p>
            <a:r>
              <a:rPr lang="en-US" sz="1200" kern="1200" dirty="0">
                <a:solidFill>
                  <a:schemeClr val="tx1"/>
                </a:solidFill>
                <a:effectLst/>
                <a:latin typeface="+mn-lt"/>
                <a:ea typeface="+mn-ea"/>
                <a:cs typeface="+mn-cs"/>
              </a:rPr>
              <a:t>though he uses the term “systems thinking” differently, or perhaps because he does, his definition should be considered</a:t>
            </a:r>
          </a:p>
          <a:p>
            <a:r>
              <a:rPr lang="en-US" sz="1200" kern="1200" dirty="0">
                <a:solidFill>
                  <a:schemeClr val="tx1"/>
                </a:solidFill>
                <a:effectLst/>
                <a:latin typeface="+mn-lt"/>
                <a:ea typeface="+mn-ea"/>
                <a:cs typeface="+mn-cs"/>
              </a:rPr>
              <a:t>in order to comprehensively discuss systems thinking. He writes (1994):</a:t>
            </a:r>
          </a:p>
          <a:p>
            <a:r>
              <a:rPr lang="en-US" sz="1200" kern="1200" dirty="0">
                <a:solidFill>
                  <a:schemeClr val="tx1"/>
                </a:solidFill>
                <a:effectLst/>
                <a:latin typeface="+mn-lt"/>
                <a:ea typeface="+mn-ea"/>
                <a:cs typeface="+mn-cs"/>
              </a:rPr>
              <a:t>“Systems thinking” has no clear definition or usage. ... Some use systems thinking to mean the same as system</a:t>
            </a:r>
          </a:p>
          <a:p>
            <a:r>
              <a:rPr lang="en-US" sz="1200" kern="1200" dirty="0">
                <a:solidFill>
                  <a:schemeClr val="tx1"/>
                </a:solidFill>
                <a:effectLst/>
                <a:latin typeface="+mn-lt"/>
                <a:ea typeface="+mn-ea"/>
                <a:cs typeface="+mn-cs"/>
              </a:rPr>
              <a:t>dynamics. ... “Systems thinking” is coming to mean little more than thinking about systems, talking about systems, and acknowledging that systems are important. In other words, systems thinking implies a rather general and</a:t>
            </a:r>
          </a:p>
          <a:p>
            <a:r>
              <a:rPr lang="en-US" sz="1200" kern="1200" dirty="0">
                <a:solidFill>
                  <a:schemeClr val="tx1"/>
                </a:solidFill>
                <a:effectLst/>
                <a:latin typeface="+mn-lt"/>
                <a:ea typeface="+mn-ea"/>
                <a:cs typeface="+mn-cs"/>
              </a:rPr>
              <a:t>superficial awareness of systems.</a:t>
            </a:r>
          </a:p>
          <a:p>
            <a:r>
              <a:rPr lang="en-US" sz="1200" kern="1200" dirty="0">
                <a:solidFill>
                  <a:schemeClr val="tx1"/>
                </a:solidFill>
                <a:effectLst/>
                <a:latin typeface="+mn-lt"/>
                <a:ea typeface="+mn-ea"/>
                <a:cs typeface="+mn-cs"/>
              </a:rPr>
              <a:t>The systems thinking that Jay Forrester is writing about here is not our systems thinking. He appears to be using</a:t>
            </a:r>
          </a:p>
          <a:p>
            <a:r>
              <a:rPr lang="en-US" sz="1200" kern="1200" dirty="0">
                <a:solidFill>
                  <a:schemeClr val="tx1"/>
                </a:solidFill>
                <a:effectLst/>
                <a:latin typeface="+mn-lt"/>
                <a:ea typeface="+mn-ea"/>
                <a:cs typeface="+mn-cs"/>
              </a:rPr>
              <a:t>the term in a different way. However, note Dr. Forrester’s assertion that systems thinking has no clear definition or</a:t>
            </a:r>
          </a:p>
          <a:p>
            <a:r>
              <a:rPr lang="en-US" sz="1200" kern="1200" dirty="0">
                <a:solidFill>
                  <a:schemeClr val="tx1"/>
                </a:solidFill>
                <a:effectLst/>
                <a:latin typeface="+mn-lt"/>
                <a:ea typeface="+mn-ea"/>
                <a:cs typeface="+mn-cs"/>
              </a:rPr>
              <a:t>usage – this again reinforces the need for a complete, widely accepted definition.</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9</a:t>
            </a:fld>
            <a:endParaRPr lang="en-US"/>
          </a:p>
        </p:txBody>
      </p:sp>
    </p:spTree>
    <p:extLst>
      <p:ext uri="{BB962C8B-B14F-4D97-AF65-F5344CB8AC3E}">
        <p14:creationId xmlns:p14="http://schemas.microsoft.com/office/powerpoint/2010/main" val="1668902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E9F32DE-4EAF-7E42-A5FE-189C5B986D44}" type="slidenum">
              <a:t>18</a:t>
            </a:fld>
            <a:endParaRPr lang="en-US"/>
          </a:p>
        </p:txBody>
      </p:sp>
    </p:spTree>
    <p:extLst>
      <p:ext uri="{BB962C8B-B14F-4D97-AF65-F5344CB8AC3E}">
        <p14:creationId xmlns:p14="http://schemas.microsoft.com/office/powerpoint/2010/main" val="9629713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22</a:t>
            </a:fld>
            <a:endParaRPr lang="en-US"/>
          </a:p>
        </p:txBody>
      </p:sp>
    </p:spTree>
    <p:extLst>
      <p:ext uri="{BB962C8B-B14F-4D97-AF65-F5344CB8AC3E}">
        <p14:creationId xmlns:p14="http://schemas.microsoft.com/office/powerpoint/2010/main" val="3284350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rgbClr val="262626"/>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39B15DD7-375B-9148-A286-F0FEED0D655B}" type="datetimeFigureOut">
              <a:rPr lang="en-US" smtClean="0"/>
              <a:t>8/27/22</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3888655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8/27/22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1046274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8/27/22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796333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8/27/22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2287101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B15DD7-375B-9148-A286-F0FEED0D655B}" type="datetimeFigureOut">
              <a:rPr lang="en-US" smtClean="0"/>
              <a:t>8/27/22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8660713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9B15DD7-375B-9148-A286-F0FEED0D655B}" type="datetimeFigureOut">
              <a:rPr lang="en-US" smtClean="0"/>
              <a:t>8/27/22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882094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9B15DD7-375B-9148-A286-F0FEED0D655B}" type="datetimeFigureOut">
              <a:rPr lang="en-US" smtClean="0"/>
              <a:t>8/27/22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7492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9B15DD7-375B-9148-A286-F0FEED0D655B}" type="datetimeFigureOut">
              <a:rPr lang="en-US" smtClean="0"/>
              <a:t>8/27/22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2865665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B15DD7-375B-9148-A286-F0FEED0D655B}" type="datetimeFigureOut">
              <a:rPr lang="en-US" smtClean="0"/>
              <a:t>8/27/22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1041799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39B15DD7-375B-9148-A286-F0FEED0D655B}" type="datetimeFigureOut">
              <a:rPr lang="en-US" smtClean="0"/>
              <a:t>8/27/22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89719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39B15DD7-375B-9148-A286-F0FEED0D655B}" type="datetimeFigureOut">
              <a:rPr lang="en-US" smtClean="0"/>
              <a:t>8/27/22</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20592107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39B15DD7-375B-9148-A286-F0FEED0D655B}" type="datetimeFigureOut">
              <a:rPr lang="en-US" smtClean="0"/>
              <a:t>8/27/22</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229833786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scu.edu/ethics/ethics-resources/ethical-decision-making/a-framework-for-ethical-decision-making/"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bdes.datasociety.net/council-output/ethics-codes-history-context-and-challenge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7705/1CAIS.04620" TargetMode="External"/><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doi.org/10.17705/1CAIS.04620" TargetMode="Externa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doi.org/10.1016/j.procs.2015.03.050"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doi.org/10.1016/j.procs.2015.03.050"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doi.org/10.1016/j.procs.2015.03.050"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9E01B0-213E-614C-965E-8377EBD30B19}"/>
              </a:ext>
            </a:extLst>
          </p:cNvPr>
          <p:cNvSpPr>
            <a:spLocks noGrp="1"/>
          </p:cNvSpPr>
          <p:nvPr>
            <p:ph type="ctrTitle"/>
          </p:nvPr>
        </p:nvSpPr>
        <p:spPr/>
        <p:txBody>
          <a:bodyPr/>
          <a:lstStyle/>
          <a:p>
            <a:r>
              <a:rPr lang="en-US" dirty="0"/>
              <a:t>Systems Thinking and Software Engineering Ethics</a:t>
            </a:r>
          </a:p>
        </p:txBody>
      </p:sp>
      <p:sp>
        <p:nvSpPr>
          <p:cNvPr id="5" name="Subtitle 4">
            <a:extLst>
              <a:ext uri="{FF2B5EF4-FFF2-40B4-BE49-F238E27FC236}">
                <a16:creationId xmlns:a16="http://schemas.microsoft.com/office/drawing/2014/main" id="{FBA2A0E3-9417-A04C-8642-B043ECD1F400}"/>
              </a:ext>
            </a:extLst>
          </p:cNvPr>
          <p:cNvSpPr>
            <a:spLocks noGrp="1"/>
          </p:cNvSpPr>
          <p:nvPr>
            <p:ph type="subTitle" idx="1"/>
          </p:nvPr>
        </p:nvSpPr>
        <p:spPr/>
        <p:txBody>
          <a:bodyPr>
            <a:normAutofit lnSpcReduction="10000"/>
          </a:bodyPr>
          <a:lstStyle/>
          <a:p>
            <a:r>
              <a:rPr lang="en-US" spc="-1" dirty="0">
                <a:solidFill>
                  <a:schemeClr val="accent1">
                    <a:lumMod val="20000"/>
                    <a:lumOff val="80000"/>
                  </a:schemeClr>
                </a:solidFill>
                <a:uFill>
                  <a:solidFill>
                    <a:srgbClr val="FFFFFF"/>
                  </a:solidFill>
                </a:uFill>
                <a:latin typeface="Arial"/>
              </a:rPr>
              <a:t>CS 4320 / 7320
Software Engineering</a:t>
            </a:r>
            <a:endParaRPr lang="en-US" sz="3600" spc="-1" dirty="0">
              <a:solidFill>
                <a:schemeClr val="accent1">
                  <a:lumMod val="20000"/>
                  <a:lumOff val="80000"/>
                </a:schemeClr>
              </a:solidFill>
              <a:uFill>
                <a:solidFill>
                  <a:srgbClr val="FFFFFF"/>
                </a:solidFill>
              </a:uFill>
              <a:latin typeface="Arial"/>
            </a:endParaRPr>
          </a:p>
          <a:p>
            <a:r>
              <a:rPr lang="en-US" dirty="0"/>
              <a:t>Professor Sean P. Goggins</a:t>
            </a:r>
          </a:p>
        </p:txBody>
      </p:sp>
      <p:sp>
        <p:nvSpPr>
          <p:cNvPr id="2" name="TextBox 1">
            <a:extLst>
              <a:ext uri="{FF2B5EF4-FFF2-40B4-BE49-F238E27FC236}">
                <a16:creationId xmlns:a16="http://schemas.microsoft.com/office/drawing/2014/main" id="{BA38CD9F-A434-FD47-A6CD-8E179DF39606}"/>
              </a:ext>
            </a:extLst>
          </p:cNvPr>
          <p:cNvSpPr txBox="1"/>
          <p:nvPr/>
        </p:nvSpPr>
        <p:spPr>
          <a:xfrm>
            <a:off x="976393" y="630781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491318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67000" y="1950772"/>
            <a:ext cx="6858000" cy="1790700"/>
          </a:xfrm>
        </p:spPr>
        <p:txBody>
          <a:bodyPr/>
          <a:lstStyle/>
          <a:p>
            <a:r>
              <a:rPr lang="en-US" dirty="0"/>
              <a:t>Software Engineering Ethics</a:t>
            </a:r>
          </a:p>
        </p:txBody>
      </p:sp>
      <p:sp>
        <p:nvSpPr>
          <p:cNvPr id="3" name="Subtitle 2"/>
          <p:cNvSpPr>
            <a:spLocks noGrp="1"/>
          </p:cNvSpPr>
          <p:nvPr>
            <p:ph type="subTitle" idx="1"/>
          </p:nvPr>
        </p:nvSpPr>
        <p:spPr>
          <a:xfrm>
            <a:off x="2667000" y="3992829"/>
            <a:ext cx="6858000" cy="1241822"/>
          </a:xfrm>
        </p:spPr>
        <p:txBody>
          <a:bodyPr/>
          <a:lstStyle/>
          <a:p>
            <a:endParaRPr lang="en-US" dirty="0"/>
          </a:p>
        </p:txBody>
      </p:sp>
    </p:spTree>
    <p:extLst>
      <p:ext uri="{BB962C8B-B14F-4D97-AF65-F5344CB8AC3E}">
        <p14:creationId xmlns:p14="http://schemas.microsoft.com/office/powerpoint/2010/main" val="1211716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0" name="Rectangle 4"/>
          <p:cNvSpPr>
            <a:spLocks noGrp="1" noChangeArrowheads="1"/>
          </p:cNvSpPr>
          <p:nvPr>
            <p:ph type="title"/>
          </p:nvPr>
        </p:nvSpPr>
        <p:spPr>
          <a:xfrm>
            <a:off x="838200" y="681037"/>
            <a:ext cx="6144725" cy="688181"/>
          </a:xfrm>
          <a:noFill/>
        </p:spPr>
        <p:txBody>
          <a:bodyPr anchor="ctr">
            <a:normAutofit/>
          </a:bodyPr>
          <a:lstStyle/>
          <a:p>
            <a:r>
              <a:rPr lang="en-GB" sz="4000" dirty="0"/>
              <a:t>Software engineering ethics</a:t>
            </a:r>
          </a:p>
        </p:txBody>
      </p:sp>
      <p:sp>
        <p:nvSpPr>
          <p:cNvPr id="80901" name="Rectangle 5"/>
          <p:cNvSpPr>
            <a:spLocks noGrp="1" noChangeArrowheads="1"/>
          </p:cNvSpPr>
          <p:nvPr>
            <p:ph idx="1"/>
          </p:nvPr>
        </p:nvSpPr>
        <p:spPr/>
        <p:txBody>
          <a:bodyPr/>
          <a:lstStyle/>
          <a:p>
            <a:pPr marL="285750" indent="-285750"/>
            <a:r>
              <a:rPr lang="en-GB" dirty="0"/>
              <a:t>Software engineering involves wider responsibilities than simply the application of technical skills.</a:t>
            </a:r>
          </a:p>
          <a:p>
            <a:pPr marL="285750" indent="-285750"/>
            <a:r>
              <a:rPr lang="en-GB" dirty="0"/>
              <a:t>Software engineers must behave in an honest and ethically responsible way if they are to be respected as professionals.</a:t>
            </a:r>
          </a:p>
          <a:p>
            <a:pPr marL="285750" indent="-285750"/>
            <a:r>
              <a:rPr lang="en-GB" dirty="0"/>
              <a:t>Ethical behaviour is more than simply upholding the law but involves following a set of principles that are morally correct.</a:t>
            </a:r>
          </a:p>
        </p:txBody>
      </p:sp>
    </p:spTree>
    <p:extLst>
      <p:ext uri="{BB962C8B-B14F-4D97-AF65-F5344CB8AC3E}">
        <p14:creationId xmlns:p14="http://schemas.microsoft.com/office/powerpoint/2010/main" val="5835066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4" name="Rectangle 4"/>
          <p:cNvSpPr>
            <a:spLocks noGrp="1" noChangeArrowheads="1"/>
          </p:cNvSpPr>
          <p:nvPr>
            <p:ph type="title"/>
          </p:nvPr>
        </p:nvSpPr>
        <p:spPr>
          <a:noFill/>
        </p:spPr>
        <p:txBody>
          <a:bodyPr anchor="ctr"/>
          <a:lstStyle/>
          <a:p>
            <a:r>
              <a:rPr lang="en-GB"/>
              <a:t>Issues of professional responsibility</a:t>
            </a:r>
          </a:p>
        </p:txBody>
      </p:sp>
      <p:sp>
        <p:nvSpPr>
          <p:cNvPr id="81925" name="Rectangle 5"/>
          <p:cNvSpPr>
            <a:spLocks noGrp="1" noChangeArrowheads="1"/>
          </p:cNvSpPr>
          <p:nvPr>
            <p:ph idx="1"/>
          </p:nvPr>
        </p:nvSpPr>
        <p:spPr>
          <a:xfrm>
            <a:off x="2152650" y="2226469"/>
            <a:ext cx="7886700" cy="3263504"/>
          </a:xfrm>
        </p:spPr>
        <p:txBody>
          <a:bodyPr/>
          <a:lstStyle/>
          <a:p>
            <a:pPr>
              <a:lnSpc>
                <a:spcPct val="90000"/>
              </a:lnSpc>
            </a:pPr>
            <a:r>
              <a:rPr lang="en-GB" dirty="0"/>
              <a:t>Confidentiality </a:t>
            </a:r>
          </a:p>
          <a:p>
            <a:pPr marL="285750" lvl="1" indent="-285750"/>
            <a:r>
              <a:rPr lang="en-GB" dirty="0"/>
              <a:t>Engineers should normally respect the confidentiality of their employers or clients irrespective of whether or not a formal confidentiality agreement has been signed.</a:t>
            </a:r>
          </a:p>
          <a:p>
            <a:pPr>
              <a:lnSpc>
                <a:spcPct val="90000"/>
              </a:lnSpc>
            </a:pPr>
            <a:r>
              <a:rPr lang="en-GB" dirty="0"/>
              <a:t>Competence </a:t>
            </a:r>
          </a:p>
          <a:p>
            <a:pPr marL="285750" lvl="1" indent="-285750"/>
            <a:r>
              <a:rPr lang="en-GB" dirty="0"/>
              <a:t>Engineers should not misrepresent their level of competence. They should not knowingly accept work which is </a:t>
            </a:r>
            <a:r>
              <a:rPr lang="en-GB" dirty="0" err="1"/>
              <a:t>outwith</a:t>
            </a:r>
            <a:r>
              <a:rPr lang="en-GB" dirty="0"/>
              <a:t> their competence.</a:t>
            </a:r>
          </a:p>
          <a:p>
            <a:pPr marL="285750" indent="-285750"/>
            <a:endParaRPr lang="en-GB" dirty="0"/>
          </a:p>
        </p:txBody>
      </p:sp>
    </p:spTree>
    <p:extLst>
      <p:ext uri="{BB962C8B-B14F-4D97-AF65-F5344CB8AC3E}">
        <p14:creationId xmlns:p14="http://schemas.microsoft.com/office/powerpoint/2010/main" val="2903047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2" name="Rectangle 4"/>
          <p:cNvSpPr>
            <a:spLocks noGrp="1" noChangeArrowheads="1"/>
          </p:cNvSpPr>
          <p:nvPr>
            <p:ph type="title"/>
          </p:nvPr>
        </p:nvSpPr>
        <p:spPr/>
        <p:txBody>
          <a:bodyPr/>
          <a:lstStyle/>
          <a:p>
            <a:r>
              <a:rPr lang="en-GB"/>
              <a:t>Issues of professional responsibility</a:t>
            </a:r>
          </a:p>
        </p:txBody>
      </p:sp>
      <p:sp>
        <p:nvSpPr>
          <p:cNvPr id="83973" name="Rectangle 5"/>
          <p:cNvSpPr>
            <a:spLocks noGrp="1" noChangeArrowheads="1"/>
          </p:cNvSpPr>
          <p:nvPr>
            <p:ph idx="1"/>
          </p:nvPr>
        </p:nvSpPr>
        <p:spPr/>
        <p:txBody>
          <a:bodyPr/>
          <a:lstStyle/>
          <a:p>
            <a:r>
              <a:rPr lang="en-GB" dirty="0"/>
              <a:t>Intellectual property rights </a:t>
            </a:r>
          </a:p>
          <a:p>
            <a:pPr marL="285750" lvl="1" indent="-285750"/>
            <a:r>
              <a:rPr lang="en-GB" sz="1500" dirty="0"/>
              <a:t>Engineers should be aware of local laws governing the use of intellectual property such as patents, copyright, etc. They should be careful to ensure that the intellectual property of employers and clients is protected.</a:t>
            </a:r>
          </a:p>
          <a:p>
            <a:r>
              <a:rPr lang="en-GB" dirty="0"/>
              <a:t>Computer misuse </a:t>
            </a:r>
          </a:p>
          <a:p>
            <a:pPr marL="285750" lvl="1" indent="-285750"/>
            <a:r>
              <a:rPr lang="en-GB" sz="1500" dirty="0"/>
              <a:t>Software engineers should not use their technical skills to misuse other people’s computers. Computer misuse ranges from relatively trivial (game playing on an employer’s machine, say) to extremely serious (dissemination of viruses). </a:t>
            </a:r>
          </a:p>
        </p:txBody>
      </p:sp>
    </p:spTree>
    <p:extLst>
      <p:ext uri="{BB962C8B-B14F-4D97-AF65-F5344CB8AC3E}">
        <p14:creationId xmlns:p14="http://schemas.microsoft.com/office/powerpoint/2010/main" val="2851708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8" name="Rectangle 4"/>
          <p:cNvSpPr>
            <a:spLocks noGrp="1" noChangeArrowheads="1"/>
          </p:cNvSpPr>
          <p:nvPr>
            <p:ph type="title"/>
          </p:nvPr>
        </p:nvSpPr>
        <p:spPr/>
        <p:txBody>
          <a:bodyPr/>
          <a:lstStyle/>
          <a:p>
            <a:r>
              <a:rPr lang="en-GB" dirty="0"/>
              <a:t>ACM/IEEE Code of Ethics</a:t>
            </a:r>
          </a:p>
        </p:txBody>
      </p:sp>
      <p:sp>
        <p:nvSpPr>
          <p:cNvPr id="82949" name="Rectangle 5"/>
          <p:cNvSpPr>
            <a:spLocks noGrp="1" noChangeArrowheads="1"/>
          </p:cNvSpPr>
          <p:nvPr>
            <p:ph idx="1"/>
          </p:nvPr>
        </p:nvSpPr>
        <p:spPr/>
        <p:txBody>
          <a:bodyPr/>
          <a:lstStyle/>
          <a:p>
            <a:pPr marL="285750" indent="-285750"/>
            <a:r>
              <a:rPr lang="en-GB" dirty="0"/>
              <a:t>The professional societies in the US have cooperated to produce a code of ethical practice.</a:t>
            </a:r>
          </a:p>
          <a:p>
            <a:pPr marL="285750" indent="-285750"/>
            <a:r>
              <a:rPr lang="en-GB" dirty="0"/>
              <a:t>Members of these organisations sign up to the code of practice when they join.</a:t>
            </a:r>
          </a:p>
          <a:p>
            <a:pPr marL="285750" indent="-285750"/>
            <a:r>
              <a:rPr lang="en-GB" dirty="0"/>
              <a:t>The Code contains eight Principles related to the behaviour of and decisions made by professional software engineers, including practitioners, educators, managers, supervisors and policy makers, as well as trainees and students of the profession. </a:t>
            </a:r>
          </a:p>
        </p:txBody>
      </p:sp>
    </p:spTree>
    <p:extLst>
      <p:ext uri="{BB962C8B-B14F-4D97-AF65-F5344CB8AC3E}">
        <p14:creationId xmlns:p14="http://schemas.microsoft.com/office/powerpoint/2010/main" val="1891176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Rationale for the code of ethics</a:t>
            </a:r>
          </a:p>
        </p:txBody>
      </p:sp>
      <p:sp>
        <p:nvSpPr>
          <p:cNvPr id="3" name="Content Placeholder 2"/>
          <p:cNvSpPr>
            <a:spLocks noGrp="1"/>
          </p:cNvSpPr>
          <p:nvPr>
            <p:ph idx="1"/>
          </p:nvPr>
        </p:nvSpPr>
        <p:spPr/>
        <p:txBody>
          <a:bodyPr/>
          <a:lstStyle/>
          <a:p>
            <a:pPr lvl="1"/>
            <a:r>
              <a:rPr lang="en-GB" i="1" dirty="0"/>
              <a:t>Computers have a central and growing role in commerce, industry, government, medicine, education, entertainment and society at large. Software engineers are those who contribute by direct participation or by teaching, to the analysis, specification, design, development, certification, maintenance and testing of software systems. </a:t>
            </a:r>
          </a:p>
          <a:p>
            <a:pPr lvl="1"/>
            <a:r>
              <a:rPr lang="en-GB" i="1" dirty="0"/>
              <a:t>Because of their roles in developing software systems, software engineers have significant</a:t>
            </a:r>
            <a:r>
              <a:rPr lang="en-GB" dirty="0"/>
              <a:t> </a:t>
            </a:r>
            <a:r>
              <a:rPr lang="en-GB" i="1" dirty="0"/>
              <a:t>opportunities to do good or cause harm, to enable others to do good or cause harm, or to influence others to do good or cause harm. To ensure, as much as possible, that their efforts will be used for good, software engineers must commit themselves to making software engineering a beneficial and respected profession. </a:t>
            </a:r>
            <a:endParaRPr lang="en-US" dirty="0"/>
          </a:p>
        </p:txBody>
      </p:sp>
    </p:spTree>
    <p:extLst>
      <p:ext uri="{BB962C8B-B14F-4D97-AF65-F5344CB8AC3E}">
        <p14:creationId xmlns:p14="http://schemas.microsoft.com/office/powerpoint/2010/main" val="3888944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16387" name="Title 1"/>
          <p:cNvSpPr>
            <a:spLocks noGrp="1"/>
          </p:cNvSpPr>
          <p:nvPr>
            <p:ph type="title"/>
          </p:nvPr>
        </p:nvSpPr>
        <p:spPr>
          <a:xfrm>
            <a:off x="1245870" y="1106174"/>
            <a:ext cx="6919436" cy="627718"/>
          </a:xfrm>
        </p:spPr>
        <p:txBody>
          <a:bodyPr>
            <a:normAutofit fontScale="90000"/>
          </a:bodyPr>
          <a:lstStyle/>
          <a:p>
            <a:pPr eaLnBrk="1" hangingPunct="1"/>
            <a:r>
              <a:rPr lang="en-GB" dirty="0"/>
              <a:t>The ACM/IEEE Code of Ethics </a:t>
            </a:r>
            <a:endParaRPr lang="en-US" dirty="0"/>
          </a:p>
        </p:txBody>
      </p:sp>
      <p:sp>
        <p:nvSpPr>
          <p:cNvPr id="6" name="TextBox 5"/>
          <p:cNvSpPr txBox="1"/>
          <p:nvPr/>
        </p:nvSpPr>
        <p:spPr>
          <a:xfrm>
            <a:off x="1245870" y="2069397"/>
            <a:ext cx="10001250" cy="3434273"/>
          </a:xfrm>
          <a:prstGeom prst="rect">
            <a:avLst/>
          </a:prstGeom>
          <a:solidFill>
            <a:schemeClr val="accent5">
              <a:lumMod val="20000"/>
              <a:lumOff val="80000"/>
              <a:alpha val="34000"/>
            </a:schemeClr>
          </a:solidFill>
        </p:spPr>
        <p:txBody>
          <a:bodyPr wrap="square" rtlCol="0">
            <a:spAutoFit/>
          </a:bodyPr>
          <a:lstStyle/>
          <a:p>
            <a:r>
              <a:rPr lang="en-US" sz="1600" b="1" dirty="0"/>
              <a:t>Software Engineering Code of Ethics and Professional Practice</a:t>
            </a:r>
          </a:p>
          <a:p>
            <a:endParaRPr lang="en-GB" sz="1600" dirty="0"/>
          </a:p>
          <a:p>
            <a:r>
              <a:rPr lang="en-US" sz="1600" dirty="0"/>
              <a:t>ACM/IEEE-CS Joint Task Force on Software Engineering Ethics and Professional Practices</a:t>
            </a:r>
          </a:p>
          <a:p>
            <a:r>
              <a:rPr lang="en-US" sz="1600" b="1" dirty="0"/>
              <a:t> </a:t>
            </a:r>
            <a:endParaRPr lang="en-GB" sz="1600" dirty="0"/>
          </a:p>
          <a:p>
            <a:r>
              <a:rPr lang="en-US" sz="1600" b="1" dirty="0"/>
              <a:t>PREAMBLE</a:t>
            </a:r>
            <a:endParaRPr lang="en-GB" sz="1600" dirty="0"/>
          </a:p>
          <a:p>
            <a:pPr>
              <a:spcAft>
                <a:spcPts val="450"/>
              </a:spcAft>
            </a:pPr>
            <a:r>
              <a:rPr lang="en-US" sz="1600" dirty="0"/>
              <a:t>The short version of the code summarizes aspirations at a high level of the abstraction; the clauses that are included in the full version give examples and details of how these aspirations change the way we act as software engineering professionals. Without the aspirations, the details can become legalistic and tedious; without the details, the aspirations can become high sounding but empty; together, the aspirations and the details form a cohesive code.</a:t>
            </a:r>
            <a:endParaRPr lang="en-GB" sz="1600" dirty="0"/>
          </a:p>
          <a:p>
            <a:r>
              <a:rPr lang="en-US" sz="1600" dirty="0"/>
              <a:t>Software engineers shall commit themselves to making the analysis, specification, design, development, testing and maintenance of software a beneficial and respected profession. In accordance with their commitment to the health, safety and welfare of the public, software engineers shall adhere to the following Eight Principles:</a:t>
            </a:r>
            <a:endParaRPr lang="en-GB" sz="1600" dirty="0"/>
          </a:p>
          <a:p>
            <a:r>
              <a:rPr lang="en-US" sz="1050" dirty="0"/>
              <a:t> </a:t>
            </a:r>
            <a:endParaRPr lang="en-GB" sz="1050" dirty="0"/>
          </a:p>
          <a:p>
            <a:endParaRPr lang="en-US" sz="1050" dirty="0"/>
          </a:p>
        </p:txBody>
      </p:sp>
    </p:spTree>
    <p:extLst>
      <p:ext uri="{BB962C8B-B14F-4D97-AF65-F5344CB8AC3E}">
        <p14:creationId xmlns:p14="http://schemas.microsoft.com/office/powerpoint/2010/main" val="2615000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Title 1"/>
          <p:cNvSpPr>
            <a:spLocks noGrp="1"/>
          </p:cNvSpPr>
          <p:nvPr>
            <p:ph type="title"/>
          </p:nvPr>
        </p:nvSpPr>
        <p:spPr>
          <a:xfrm>
            <a:off x="3009900" y="1106174"/>
            <a:ext cx="5155406" cy="627718"/>
          </a:xfrm>
        </p:spPr>
        <p:txBody>
          <a:bodyPr>
            <a:normAutofit fontScale="90000"/>
          </a:bodyPr>
          <a:lstStyle/>
          <a:p>
            <a:pPr eaLnBrk="1" hangingPunct="1"/>
            <a:r>
              <a:rPr lang="en-GB" dirty="0"/>
              <a:t>Ethical principles</a:t>
            </a:r>
            <a:endParaRPr lang="en-US" dirty="0"/>
          </a:p>
        </p:txBody>
      </p:sp>
      <p:sp>
        <p:nvSpPr>
          <p:cNvPr id="6" name="TextBox 5"/>
          <p:cNvSpPr txBox="1"/>
          <p:nvPr/>
        </p:nvSpPr>
        <p:spPr>
          <a:xfrm>
            <a:off x="914400" y="2069396"/>
            <a:ext cx="10081260" cy="4298613"/>
          </a:xfrm>
          <a:prstGeom prst="rect">
            <a:avLst/>
          </a:prstGeom>
          <a:solidFill>
            <a:schemeClr val="accent2">
              <a:lumMod val="20000"/>
              <a:lumOff val="80000"/>
              <a:alpha val="34000"/>
            </a:schemeClr>
          </a:solidFill>
        </p:spPr>
        <p:txBody>
          <a:bodyPr wrap="square" rtlCol="0">
            <a:spAutoFit/>
          </a:bodyPr>
          <a:lstStyle/>
          <a:p>
            <a:r>
              <a:rPr lang="en-US" sz="1600" dirty="0"/>
              <a:t> </a:t>
            </a:r>
            <a:endParaRPr lang="en-GB" sz="1600" dirty="0"/>
          </a:p>
          <a:p>
            <a:pPr>
              <a:spcAft>
                <a:spcPts val="450"/>
              </a:spcAft>
            </a:pPr>
            <a:r>
              <a:rPr lang="en-US" sz="1600" dirty="0"/>
              <a:t>1. PUBLIC - Software engineers shall act consistently with the public interest.</a:t>
            </a:r>
            <a:endParaRPr lang="en-GB" sz="1600" dirty="0"/>
          </a:p>
          <a:p>
            <a:pPr>
              <a:spcAft>
                <a:spcPts val="450"/>
              </a:spcAft>
            </a:pPr>
            <a:r>
              <a:rPr lang="en-GB" sz="1600" dirty="0"/>
              <a:t>2. CLIENT AND EMPLOYER - Software engineers shall act in a manner that is in the best interests of their client and employer consistent with the public interest.</a:t>
            </a:r>
          </a:p>
          <a:p>
            <a:pPr>
              <a:spcAft>
                <a:spcPts val="450"/>
              </a:spcAft>
            </a:pPr>
            <a:r>
              <a:rPr lang="en-US" sz="1600" dirty="0"/>
              <a:t>3. PRODUCT - Software engineers shall ensure that their products and related modifications meet the highest professional standards possible.</a:t>
            </a:r>
            <a:endParaRPr lang="en-GB" sz="1600" dirty="0"/>
          </a:p>
          <a:p>
            <a:pPr>
              <a:spcAft>
                <a:spcPts val="450"/>
              </a:spcAft>
            </a:pPr>
            <a:r>
              <a:rPr lang="en-US" sz="1600" dirty="0"/>
              <a:t>4. JUDGMENT - Software engineers shall maintain integrity and independence in their professional judgment.</a:t>
            </a:r>
            <a:endParaRPr lang="en-GB" sz="1600" dirty="0"/>
          </a:p>
          <a:p>
            <a:pPr>
              <a:spcAft>
                <a:spcPts val="450"/>
              </a:spcAft>
            </a:pPr>
            <a:r>
              <a:rPr lang="en-US" sz="1600" dirty="0"/>
              <a:t>5. MANAGEMENT - Software engineering managers and leaders shall subscribe to and promote an ethical approach to the management of software development and maintenance.</a:t>
            </a:r>
            <a:endParaRPr lang="en-GB" sz="1600" dirty="0"/>
          </a:p>
          <a:p>
            <a:pPr>
              <a:spcAft>
                <a:spcPts val="450"/>
              </a:spcAft>
            </a:pPr>
            <a:r>
              <a:rPr lang="en-US" sz="1600" dirty="0"/>
              <a:t>6. PROFESSION - Software engineers shall advance the integrity and reputation of the profession consistent with the public interest.</a:t>
            </a:r>
            <a:endParaRPr lang="en-GB" sz="1600" dirty="0"/>
          </a:p>
          <a:p>
            <a:pPr>
              <a:spcAft>
                <a:spcPts val="450"/>
              </a:spcAft>
            </a:pPr>
            <a:r>
              <a:rPr lang="en-US" sz="1600" dirty="0"/>
              <a:t>7. COLLEAGUES - Software engineers shall be fair to and supportive of their colleagues.</a:t>
            </a:r>
            <a:endParaRPr lang="en-GB" sz="1600" dirty="0"/>
          </a:p>
          <a:p>
            <a:pPr>
              <a:spcAft>
                <a:spcPts val="450"/>
              </a:spcAft>
            </a:pPr>
            <a:r>
              <a:rPr lang="en-US" sz="1600" dirty="0"/>
              <a:t>8. SELF - Software engineers shall participate in lifelong learning regarding the practice of their profession and shall promote an ethical approach to the practice of the profession.</a:t>
            </a:r>
          </a:p>
          <a:p>
            <a:endParaRPr lang="en-US" sz="1600" dirty="0"/>
          </a:p>
        </p:txBody>
      </p:sp>
    </p:spTree>
    <p:extLst>
      <p:ext uri="{BB962C8B-B14F-4D97-AF65-F5344CB8AC3E}">
        <p14:creationId xmlns:p14="http://schemas.microsoft.com/office/powerpoint/2010/main" val="2105094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2835" y="1236525"/>
            <a:ext cx="7886700" cy="5342505"/>
          </a:xfrm>
        </p:spPr>
        <p:txBody>
          <a:bodyPr>
            <a:normAutofit/>
          </a:bodyPr>
          <a:lstStyle/>
          <a:p>
            <a:r>
              <a:rPr lang="en-US" dirty="0"/>
              <a:t>CVS sells your buying information to a third party.</a:t>
            </a:r>
          </a:p>
          <a:p>
            <a:endParaRPr lang="en-US" dirty="0"/>
          </a:p>
          <a:p>
            <a:r>
              <a:rPr lang="en-US" dirty="0"/>
              <a:t>Edward Snowden leaks classified US government information.</a:t>
            </a:r>
          </a:p>
          <a:p>
            <a:endParaRPr lang="en-US" dirty="0"/>
          </a:p>
          <a:p>
            <a:r>
              <a:rPr lang="en-US" dirty="0"/>
              <a:t>The Pennsylvania Legislature Subpoena's Personally identifying information from every citizen.</a:t>
            </a:r>
          </a:p>
          <a:p>
            <a:endParaRPr lang="en-US" dirty="0"/>
          </a:p>
          <a:p>
            <a:r>
              <a:rPr lang="en-US" dirty="0"/>
              <a:t>Cambridge Analytica analyzes Facebook data for political purposes</a:t>
            </a:r>
          </a:p>
          <a:p>
            <a:endParaRPr lang="en-US" dirty="0"/>
          </a:p>
          <a:p>
            <a:r>
              <a:rPr lang="en-US" dirty="0"/>
              <a:t>Researchers at a university analyze posts from a Twitter community </a:t>
            </a:r>
          </a:p>
        </p:txBody>
      </p:sp>
      <p:sp>
        <p:nvSpPr>
          <p:cNvPr id="4" name="Cloud Callout 3"/>
          <p:cNvSpPr/>
          <p:nvPr/>
        </p:nvSpPr>
        <p:spPr>
          <a:xfrm>
            <a:off x="9292541" y="161825"/>
            <a:ext cx="2899459" cy="1779608"/>
          </a:xfrm>
          <a:prstGeom prst="cloudCallou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dirty="0"/>
              <a:t>Is this an ethics issue?</a:t>
            </a:r>
          </a:p>
        </p:txBody>
      </p:sp>
      <p:sp>
        <p:nvSpPr>
          <p:cNvPr id="6" name="TextBox 5"/>
          <p:cNvSpPr txBox="1"/>
          <p:nvPr/>
        </p:nvSpPr>
        <p:spPr>
          <a:xfrm>
            <a:off x="138563" y="2902820"/>
            <a:ext cx="2852611" cy="2862322"/>
          </a:xfrm>
          <a:prstGeom prst="rect">
            <a:avLst/>
          </a:prstGeom>
          <a:solidFill>
            <a:schemeClr val="accent2"/>
          </a:solidFill>
        </p:spPr>
        <p:txBody>
          <a:bodyPr wrap="square" rtlCol="0">
            <a:spAutoFit/>
          </a:bodyPr>
          <a:lstStyle/>
          <a:p>
            <a:r>
              <a:rPr lang="en-US" sz="4500" i="1" dirty="0"/>
              <a:t>What makes it an ethical issue?</a:t>
            </a:r>
          </a:p>
        </p:txBody>
      </p:sp>
      <p:sp>
        <p:nvSpPr>
          <p:cNvPr id="5" name="Cloud Callout 4">
            <a:extLst>
              <a:ext uri="{FF2B5EF4-FFF2-40B4-BE49-F238E27FC236}">
                <a16:creationId xmlns:a16="http://schemas.microsoft.com/office/drawing/2014/main" id="{CD0F7269-AB92-5641-96AC-32D83963C9C3}"/>
              </a:ext>
            </a:extLst>
          </p:cNvPr>
          <p:cNvSpPr/>
          <p:nvPr/>
        </p:nvSpPr>
        <p:spPr>
          <a:xfrm>
            <a:off x="-31919" y="0"/>
            <a:ext cx="2899459" cy="1779608"/>
          </a:xfrm>
          <a:prstGeom prst="cloudCallou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dirty="0"/>
              <a:t>Breakout Groups</a:t>
            </a:r>
          </a:p>
        </p:txBody>
      </p:sp>
      <p:sp>
        <p:nvSpPr>
          <p:cNvPr id="2" name="TextBox 1">
            <a:extLst>
              <a:ext uri="{FF2B5EF4-FFF2-40B4-BE49-F238E27FC236}">
                <a16:creationId xmlns:a16="http://schemas.microsoft.com/office/drawing/2014/main" id="{0F2D5F7C-6B65-D92E-9D40-0C291E5825AC}"/>
              </a:ext>
            </a:extLst>
          </p:cNvPr>
          <p:cNvSpPr txBox="1"/>
          <p:nvPr/>
        </p:nvSpPr>
        <p:spPr>
          <a:xfrm>
            <a:off x="15591295" y="258821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202294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dissolv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dissolve">
                                      <p:cBhvr>
                                        <p:cTn id="15" dur="500"/>
                                        <p:tgtEl>
                                          <p:spTgt spid="3">
                                            <p:txEl>
                                              <p:pRg st="4" end="4"/>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dissolve">
                                      <p:cBhvr>
                                        <p:cTn id="18" dur="500"/>
                                        <p:tgtEl>
                                          <p:spTgt spid="3">
                                            <p:txEl>
                                              <p:pRg st="6" end="6"/>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dissolve">
                                      <p:cBhvr>
                                        <p:cTn id="21" dur="500"/>
                                        <p:tgtEl>
                                          <p:spTgt spid="3">
                                            <p:txEl>
                                              <p:pRg st="8" end="8"/>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dissolv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319760" y="1076605"/>
            <a:ext cx="7552481" cy="784830"/>
          </a:xfrm>
          <a:prstGeom prst="rect">
            <a:avLst/>
          </a:prstGeom>
          <a:solidFill>
            <a:schemeClr val="accent2"/>
          </a:solidFill>
        </p:spPr>
        <p:txBody>
          <a:bodyPr wrap="square" rtlCol="0">
            <a:spAutoFit/>
          </a:bodyPr>
          <a:lstStyle/>
          <a:p>
            <a:r>
              <a:rPr lang="en-US" sz="4500" i="1" dirty="0"/>
              <a:t>What makes it an ethical issue?</a:t>
            </a:r>
          </a:p>
        </p:txBody>
      </p:sp>
      <p:pic>
        <p:nvPicPr>
          <p:cNvPr id="7" name="Picture 6"/>
          <p:cNvPicPr>
            <a:picLocks noChangeAspect="1"/>
          </p:cNvPicPr>
          <p:nvPr/>
        </p:nvPicPr>
        <p:blipFill>
          <a:blip r:embed="rId2"/>
          <a:stretch>
            <a:fillRect/>
          </a:stretch>
        </p:blipFill>
        <p:spPr>
          <a:xfrm>
            <a:off x="8276493" y="4113564"/>
            <a:ext cx="2722161" cy="2044096"/>
          </a:xfrm>
          <a:prstGeom prst="rect">
            <a:avLst/>
          </a:prstGeom>
        </p:spPr>
      </p:pic>
      <p:sp>
        <p:nvSpPr>
          <p:cNvPr id="2" name="Content Placeholder 1"/>
          <p:cNvSpPr>
            <a:spLocks noGrp="1"/>
          </p:cNvSpPr>
          <p:nvPr>
            <p:ph idx="1"/>
          </p:nvPr>
        </p:nvSpPr>
        <p:spPr>
          <a:xfrm>
            <a:off x="1629509" y="2855917"/>
            <a:ext cx="6884377" cy="2999761"/>
          </a:xfrm>
          <a:solidFill>
            <a:schemeClr val="accent4"/>
          </a:solidFill>
        </p:spPr>
        <p:txBody>
          <a:bodyPr>
            <a:normAutofit/>
          </a:bodyPr>
          <a:lstStyle/>
          <a:p>
            <a:pPr algn="ctr"/>
            <a:endParaRPr lang="en-US" sz="2700" i="1">
              <a:latin typeface="Athelas" charset="0"/>
              <a:ea typeface="Athelas" charset="0"/>
              <a:cs typeface="Athelas" charset="0"/>
            </a:endParaRPr>
          </a:p>
          <a:p>
            <a:pPr marL="521494" indent="-221456"/>
            <a:r>
              <a:rPr lang="en-US" sz="2700" b="1" i="1">
                <a:latin typeface="Athelas" charset="0"/>
                <a:ea typeface="Athelas" charset="0"/>
                <a:cs typeface="Athelas" charset="0"/>
              </a:rPr>
              <a:t>It generates the question, is this right or wrong?</a:t>
            </a:r>
          </a:p>
          <a:p>
            <a:pPr marL="521494" indent="-221456"/>
            <a:r>
              <a:rPr lang="en-US" sz="2700" b="1" i="1">
                <a:latin typeface="Athelas" charset="0"/>
                <a:ea typeface="Athelas" charset="0"/>
                <a:cs typeface="Athelas" charset="0"/>
              </a:rPr>
              <a:t>Concerns your values and how they are applied in products and services</a:t>
            </a:r>
          </a:p>
          <a:p>
            <a:pPr algn="ctr"/>
            <a:endParaRPr lang="en-US" sz="2700" b="1" i="1">
              <a:latin typeface="Athelas" charset="0"/>
              <a:ea typeface="Athelas" charset="0"/>
              <a:cs typeface="Athelas" charset="0"/>
            </a:endParaRPr>
          </a:p>
          <a:p>
            <a:pPr algn="ctr"/>
            <a:endParaRPr lang="en-US" sz="2700" b="1" i="1">
              <a:latin typeface="Athelas" charset="0"/>
              <a:ea typeface="Athelas" charset="0"/>
              <a:cs typeface="Athelas" charset="0"/>
            </a:endParaRPr>
          </a:p>
        </p:txBody>
      </p:sp>
    </p:spTree>
    <p:extLst>
      <p:ext uri="{BB962C8B-B14F-4D97-AF65-F5344CB8AC3E}">
        <p14:creationId xmlns:p14="http://schemas.microsoft.com/office/powerpoint/2010/main" val="4222930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C8076-B294-7A4C-AA15-1046DC3FFFC4}"/>
              </a:ext>
            </a:extLst>
          </p:cNvPr>
          <p:cNvSpPr>
            <a:spLocks noGrp="1"/>
          </p:cNvSpPr>
          <p:nvPr>
            <p:ph type="title"/>
          </p:nvPr>
        </p:nvSpPr>
        <p:spPr/>
        <p:txBody>
          <a:bodyPr/>
          <a:lstStyle/>
          <a:p>
            <a:r>
              <a:rPr lang="en-US" dirty="0"/>
              <a:t>Schedule</a:t>
            </a:r>
          </a:p>
        </p:txBody>
      </p:sp>
      <p:sp>
        <p:nvSpPr>
          <p:cNvPr id="3" name="Content Placeholder 2">
            <a:extLst>
              <a:ext uri="{FF2B5EF4-FFF2-40B4-BE49-F238E27FC236}">
                <a16:creationId xmlns:a16="http://schemas.microsoft.com/office/drawing/2014/main" id="{0D3DB371-2A69-2B45-9914-CFB0D8176298}"/>
              </a:ext>
            </a:extLst>
          </p:cNvPr>
          <p:cNvSpPr>
            <a:spLocks noGrp="1"/>
          </p:cNvSpPr>
          <p:nvPr>
            <p:ph idx="1"/>
          </p:nvPr>
        </p:nvSpPr>
        <p:spPr/>
        <p:txBody>
          <a:bodyPr/>
          <a:lstStyle/>
          <a:p>
            <a:r>
              <a:rPr lang="en-US" dirty="0"/>
              <a:t>1. Today: Systems Thinking and Ethics</a:t>
            </a:r>
          </a:p>
          <a:p>
            <a:r>
              <a:rPr lang="en-US" dirty="0"/>
              <a:t>2. Thursday: Introduction to the next module: Design</a:t>
            </a:r>
          </a:p>
          <a:p>
            <a:r>
              <a:rPr lang="en-US" dirty="0"/>
              <a:t>3. Design Work in Groups (no classroom)</a:t>
            </a:r>
          </a:p>
          <a:p>
            <a:r>
              <a:rPr lang="en-US" dirty="0"/>
              <a:t>4. Design Work in Groups (no classroom)</a:t>
            </a:r>
          </a:p>
          <a:p>
            <a:r>
              <a:rPr lang="en-US" dirty="0"/>
              <a:t>5. HCI Design (Back in Classroom)</a:t>
            </a:r>
          </a:p>
        </p:txBody>
      </p:sp>
    </p:spTree>
    <p:extLst>
      <p:ext uri="{BB962C8B-B14F-4D97-AF65-F5344CB8AC3E}">
        <p14:creationId xmlns:p14="http://schemas.microsoft.com/office/powerpoint/2010/main" val="27057327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152652" y="1958802"/>
            <a:ext cx="7552481" cy="784830"/>
          </a:xfrm>
          <a:prstGeom prst="rect">
            <a:avLst/>
          </a:prstGeom>
          <a:solidFill>
            <a:schemeClr val="accent2"/>
          </a:solidFill>
        </p:spPr>
        <p:txBody>
          <a:bodyPr wrap="square" rtlCol="0">
            <a:spAutoFit/>
          </a:bodyPr>
          <a:lstStyle/>
          <a:p>
            <a:pPr algn="ctr"/>
            <a:r>
              <a:rPr lang="en-US" sz="4500" i="1" dirty="0"/>
              <a:t>What about Data Ethics?</a:t>
            </a:r>
          </a:p>
        </p:txBody>
      </p:sp>
      <p:sp>
        <p:nvSpPr>
          <p:cNvPr id="3" name="Content Placeholder 2"/>
          <p:cNvSpPr>
            <a:spLocks noGrp="1"/>
          </p:cNvSpPr>
          <p:nvPr>
            <p:ph idx="1"/>
          </p:nvPr>
        </p:nvSpPr>
        <p:spPr>
          <a:xfrm>
            <a:off x="2152650" y="3060355"/>
            <a:ext cx="7886700" cy="1317459"/>
          </a:xfrm>
        </p:spPr>
        <p:txBody>
          <a:bodyPr>
            <a:noAutofit/>
          </a:bodyPr>
          <a:lstStyle/>
          <a:p>
            <a:r>
              <a:rPr lang="en-US" sz="3000"/>
              <a:t>The volume &amp; variety of information is increasing exponentially.</a:t>
            </a:r>
          </a:p>
          <a:p>
            <a:r>
              <a:rPr lang="en-US" sz="3000"/>
              <a:t>The ways of using these data  (both for pure profit and for social good) is also increasing.</a:t>
            </a:r>
          </a:p>
        </p:txBody>
      </p:sp>
    </p:spTree>
    <p:extLst>
      <p:ext uri="{BB962C8B-B14F-4D97-AF65-F5344CB8AC3E}">
        <p14:creationId xmlns:p14="http://schemas.microsoft.com/office/powerpoint/2010/main" val="37076204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6866" y="857250"/>
            <a:ext cx="5561135" cy="5143500"/>
          </a:xfrm>
          <a:prstGeom prst="rect">
            <a:avLst/>
          </a:prstGeom>
        </p:spPr>
      </p:pic>
      <p:sp>
        <p:nvSpPr>
          <p:cNvPr id="8" name="Content Placeholder 2"/>
          <p:cNvSpPr>
            <a:spLocks noGrp="1"/>
          </p:cNvSpPr>
          <p:nvPr>
            <p:ph idx="1"/>
          </p:nvPr>
        </p:nvSpPr>
        <p:spPr>
          <a:xfrm>
            <a:off x="2152650" y="3060355"/>
            <a:ext cx="2325566" cy="1317459"/>
          </a:xfrm>
        </p:spPr>
        <p:txBody>
          <a:bodyPr>
            <a:noAutofit/>
          </a:bodyPr>
          <a:lstStyle/>
          <a:p>
            <a:r>
              <a:rPr lang="en-US" sz="3000"/>
              <a:t>New “products” every day</a:t>
            </a:r>
            <a:r>
              <a:rPr lang="is-IS" sz="3000"/>
              <a:t>…</a:t>
            </a:r>
            <a:endParaRPr lang="en-US" sz="3000"/>
          </a:p>
        </p:txBody>
      </p:sp>
    </p:spTree>
    <p:extLst>
      <p:ext uri="{BB962C8B-B14F-4D97-AF65-F5344CB8AC3E}">
        <p14:creationId xmlns:p14="http://schemas.microsoft.com/office/powerpoint/2010/main" val="40130339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nvGraphicFramePr>
        <p:xfrm>
          <a:off x="2823796" y="1766277"/>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3860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92931" y="2056774"/>
            <a:ext cx="8046421" cy="1477328"/>
          </a:xfrm>
          <a:prstGeom prst="rect">
            <a:avLst/>
          </a:prstGeom>
          <a:solidFill>
            <a:schemeClr val="accent2"/>
          </a:solidFill>
        </p:spPr>
        <p:txBody>
          <a:bodyPr wrap="square" rtlCol="0">
            <a:spAutoFit/>
          </a:bodyPr>
          <a:lstStyle/>
          <a:p>
            <a:pPr algn="ctr"/>
            <a:r>
              <a:rPr lang="en-US" sz="4500" i="1" dirty="0"/>
              <a:t>What is your responsibility regarding ethics?</a:t>
            </a:r>
          </a:p>
        </p:txBody>
      </p:sp>
      <p:sp>
        <p:nvSpPr>
          <p:cNvPr id="3" name="Content Placeholder 2"/>
          <p:cNvSpPr>
            <a:spLocks noGrp="1"/>
          </p:cNvSpPr>
          <p:nvPr>
            <p:ph idx="1"/>
          </p:nvPr>
        </p:nvSpPr>
        <p:spPr>
          <a:xfrm>
            <a:off x="2152651" y="4306821"/>
            <a:ext cx="7886700" cy="1717477"/>
          </a:xfrm>
        </p:spPr>
        <p:txBody>
          <a:bodyPr>
            <a:normAutofit fontScale="92500" lnSpcReduction="10000"/>
          </a:bodyPr>
          <a:lstStyle/>
          <a:p>
            <a:r>
              <a:rPr lang="en-US" dirty="0"/>
              <a:t>Writing policies</a:t>
            </a:r>
          </a:p>
          <a:p>
            <a:r>
              <a:rPr lang="en-US" dirty="0"/>
              <a:t>Enforcing policies</a:t>
            </a:r>
          </a:p>
          <a:p>
            <a:r>
              <a:rPr lang="en-US" dirty="0"/>
              <a:t>Writing code</a:t>
            </a:r>
          </a:p>
          <a:p>
            <a:r>
              <a:rPr lang="en-US" dirty="0"/>
              <a:t>Publishing / communicating results </a:t>
            </a:r>
          </a:p>
        </p:txBody>
      </p:sp>
      <p:sp>
        <p:nvSpPr>
          <p:cNvPr id="2" name="Oval 1"/>
          <p:cNvSpPr/>
          <p:nvPr/>
        </p:nvSpPr>
        <p:spPr>
          <a:xfrm>
            <a:off x="6336847" y="3834923"/>
            <a:ext cx="4176032" cy="1751239"/>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3600"/>
              <a:t>Decision-making</a:t>
            </a:r>
          </a:p>
        </p:txBody>
      </p:sp>
    </p:spTree>
    <p:extLst>
      <p:ext uri="{BB962C8B-B14F-4D97-AF65-F5344CB8AC3E}">
        <p14:creationId xmlns:p14="http://schemas.microsoft.com/office/powerpoint/2010/main" val="2240044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2667000" y="1143000"/>
            <a:ext cx="6858000" cy="4572000"/>
          </a:xfrm>
          <a:prstGeom prst="rect">
            <a:avLst/>
          </a:prstGeom>
        </p:spPr>
      </p:pic>
    </p:spTree>
    <p:extLst>
      <p:ext uri="{BB962C8B-B14F-4D97-AF65-F5344CB8AC3E}">
        <p14:creationId xmlns:p14="http://schemas.microsoft.com/office/powerpoint/2010/main" val="25143971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alphaModFix amt="52000"/>
            <a:extLst>
              <a:ext uri="{28A0092B-C50C-407E-A947-70E740481C1C}">
                <a14:useLocalDpi xmlns:a14="http://schemas.microsoft.com/office/drawing/2010/main" val="0"/>
              </a:ext>
            </a:extLst>
          </a:blip>
          <a:stretch>
            <a:fillRect/>
          </a:stretch>
        </p:blipFill>
        <p:spPr>
          <a:xfrm>
            <a:off x="1524000" y="857250"/>
            <a:ext cx="9144000" cy="2203104"/>
          </a:xfrm>
          <a:prstGeom prst="rect">
            <a:avLst/>
          </a:prstGeom>
        </p:spPr>
      </p:pic>
      <p:sp>
        <p:nvSpPr>
          <p:cNvPr id="6" name="TextBox 5"/>
          <p:cNvSpPr txBox="1"/>
          <p:nvPr/>
        </p:nvSpPr>
        <p:spPr>
          <a:xfrm>
            <a:off x="1742350" y="857250"/>
            <a:ext cx="8046421" cy="784830"/>
          </a:xfrm>
          <a:prstGeom prst="rect">
            <a:avLst/>
          </a:prstGeom>
          <a:solidFill>
            <a:schemeClr val="accent2"/>
          </a:solidFill>
        </p:spPr>
        <p:txBody>
          <a:bodyPr wrap="square" rtlCol="0">
            <a:spAutoFit/>
          </a:bodyPr>
          <a:lstStyle/>
          <a:p>
            <a:pPr algn="ctr"/>
            <a:r>
              <a:rPr lang="en-US" sz="4500" i="1"/>
              <a:t>inBloom </a:t>
            </a:r>
            <a:r>
              <a:rPr lang="en-US" sz="2400" i="1"/>
              <a:t>(2013 – 14)</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245" y="590568"/>
            <a:ext cx="10206629" cy="4939572"/>
          </a:xfrm>
          <a:prstGeom prst="rect">
            <a:avLst/>
          </a:prstGeom>
        </p:spPr>
      </p:pic>
    </p:spTree>
    <p:extLst>
      <p:ext uri="{BB962C8B-B14F-4D97-AF65-F5344CB8AC3E}">
        <p14:creationId xmlns:p14="http://schemas.microsoft.com/office/powerpoint/2010/main" val="8250394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0861" y="395558"/>
            <a:ext cx="8370277" cy="646331"/>
          </a:xfrm>
          <a:prstGeom prst="rect">
            <a:avLst/>
          </a:prstGeom>
          <a:solidFill>
            <a:schemeClr val="accent2"/>
          </a:solidFill>
        </p:spPr>
        <p:txBody>
          <a:bodyPr wrap="square" rtlCol="0">
            <a:spAutoFit/>
          </a:bodyPr>
          <a:lstStyle/>
          <a:p>
            <a:pPr algn="ctr"/>
            <a:r>
              <a:rPr lang="en-US" sz="3600" i="1"/>
              <a:t>Foundations for Ethical Decisions/ Stances?</a:t>
            </a:r>
          </a:p>
        </p:txBody>
      </p:sp>
      <p:grpSp>
        <p:nvGrpSpPr>
          <p:cNvPr id="12" name="Group 11"/>
          <p:cNvGrpSpPr/>
          <p:nvPr/>
        </p:nvGrpSpPr>
        <p:grpSpPr>
          <a:xfrm>
            <a:off x="2123344" y="3273797"/>
            <a:ext cx="7945310" cy="2893295"/>
            <a:chOff x="625239" y="2806843"/>
            <a:chExt cx="6812082" cy="3710642"/>
          </a:xfrm>
        </p:grpSpPr>
        <p:sp>
          <p:nvSpPr>
            <p:cNvPr id="2" name="Rounded Rectangle 1"/>
            <p:cNvSpPr/>
            <p:nvPr/>
          </p:nvSpPr>
          <p:spPr>
            <a:xfrm>
              <a:off x="625239" y="2806843"/>
              <a:ext cx="6812082" cy="37106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p:cNvSpPr/>
            <p:nvPr/>
          </p:nvSpPr>
          <p:spPr>
            <a:xfrm>
              <a:off x="1462943" y="3444582"/>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Ethical standards</a:t>
              </a:r>
            </a:p>
          </p:txBody>
        </p:sp>
        <p:sp>
          <p:nvSpPr>
            <p:cNvPr id="9" name="Oval 8"/>
            <p:cNvSpPr/>
            <p:nvPr/>
          </p:nvSpPr>
          <p:spPr>
            <a:xfrm>
              <a:off x="4718958" y="3382202"/>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Religious beliefs</a:t>
              </a:r>
            </a:p>
          </p:txBody>
        </p:sp>
        <p:sp>
          <p:nvSpPr>
            <p:cNvPr id="10" name="Oval 9"/>
            <p:cNvSpPr/>
            <p:nvPr/>
          </p:nvSpPr>
          <p:spPr>
            <a:xfrm>
              <a:off x="1462943" y="4792793"/>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Organizational Goals</a:t>
              </a:r>
            </a:p>
          </p:txBody>
        </p:sp>
        <p:sp>
          <p:nvSpPr>
            <p:cNvPr id="11" name="Oval 10"/>
            <p:cNvSpPr/>
            <p:nvPr/>
          </p:nvSpPr>
          <p:spPr>
            <a:xfrm>
              <a:off x="4718958" y="4841637"/>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Past experience</a:t>
              </a:r>
            </a:p>
          </p:txBody>
        </p:sp>
      </p:grpSp>
      <p:sp>
        <p:nvSpPr>
          <p:cNvPr id="13" name="TextBox 12"/>
          <p:cNvSpPr txBox="1"/>
          <p:nvPr/>
        </p:nvSpPr>
        <p:spPr>
          <a:xfrm>
            <a:off x="1910861" y="1629242"/>
            <a:ext cx="8370277" cy="1200329"/>
          </a:xfrm>
          <a:prstGeom prst="rect">
            <a:avLst/>
          </a:prstGeom>
          <a:solidFill>
            <a:schemeClr val="accent2"/>
          </a:solidFill>
        </p:spPr>
        <p:txBody>
          <a:bodyPr wrap="square" rtlCol="0">
            <a:spAutoFit/>
          </a:bodyPr>
          <a:lstStyle/>
          <a:p>
            <a:pPr algn="ctr"/>
            <a:r>
              <a:rPr lang="en-US" sz="3600" i="1" dirty="0"/>
              <a:t>What is the source of your beliefs </a:t>
            </a:r>
          </a:p>
          <a:p>
            <a:pPr algn="ctr"/>
            <a:r>
              <a:rPr lang="en-US" sz="3600" i="1" dirty="0"/>
              <a:t>in such cases?</a:t>
            </a:r>
          </a:p>
        </p:txBody>
      </p:sp>
    </p:spTree>
    <p:extLst>
      <p:ext uri="{BB962C8B-B14F-4D97-AF65-F5344CB8AC3E}">
        <p14:creationId xmlns:p14="http://schemas.microsoft.com/office/powerpoint/2010/main" val="35464272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0863" y="1295990"/>
            <a:ext cx="8370277" cy="646331"/>
          </a:xfrm>
          <a:prstGeom prst="rect">
            <a:avLst/>
          </a:prstGeom>
          <a:solidFill>
            <a:schemeClr val="accent2"/>
          </a:solidFill>
        </p:spPr>
        <p:txBody>
          <a:bodyPr wrap="square" rtlCol="0">
            <a:spAutoFit/>
          </a:bodyPr>
          <a:lstStyle/>
          <a:p>
            <a:pPr algn="ctr"/>
            <a:r>
              <a:rPr lang="en-US" sz="3600" i="1"/>
              <a:t>Foundations for Ethical Decisions/ Stances?</a:t>
            </a:r>
          </a:p>
        </p:txBody>
      </p:sp>
      <p:graphicFrame>
        <p:nvGraphicFramePr>
          <p:cNvPr id="3" name="Diagram 2"/>
          <p:cNvGraphicFramePr/>
          <p:nvPr/>
        </p:nvGraphicFramePr>
        <p:xfrm>
          <a:off x="2473571" y="2030047"/>
          <a:ext cx="7148145" cy="42669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ounded Rectangle 3"/>
          <p:cNvSpPr/>
          <p:nvPr/>
        </p:nvSpPr>
        <p:spPr>
          <a:xfrm>
            <a:off x="8382000" y="2795954"/>
            <a:ext cx="1899138" cy="1885950"/>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n w="0"/>
                <a:solidFill>
                  <a:schemeClr val="tx1"/>
                </a:solidFill>
                <a:effectLst>
                  <a:outerShdw blurRad="38100" dist="19050" dir="2700000" algn="tl" rotWithShape="0">
                    <a:schemeClr val="dk1">
                      <a:alpha val="40000"/>
                    </a:schemeClr>
                  </a:outerShdw>
                </a:effectLst>
              </a:rPr>
              <a:t>Nuremberg Code</a:t>
            </a:r>
          </a:p>
          <a:p>
            <a:pPr algn="ctr"/>
            <a:endParaRPr lang="en-US">
              <a:ln w="0"/>
              <a:solidFill>
                <a:schemeClr val="tx1"/>
              </a:solidFill>
              <a:effectLst>
                <a:outerShdw blurRad="38100" dist="19050" dir="2700000" algn="tl" rotWithShape="0">
                  <a:schemeClr val="dk1">
                    <a:alpha val="40000"/>
                  </a:schemeClr>
                </a:outerShdw>
              </a:effectLst>
            </a:endParaRPr>
          </a:p>
          <a:p>
            <a:pPr algn="ctr"/>
            <a:r>
              <a:rPr lang="en-US">
                <a:ln w="0"/>
                <a:solidFill>
                  <a:schemeClr val="tx1"/>
                </a:solidFill>
                <a:effectLst>
                  <a:outerShdw blurRad="38100" dist="19050" dir="2700000" algn="tl" rotWithShape="0">
                    <a:schemeClr val="dk1">
                      <a:alpha val="40000"/>
                    </a:schemeClr>
                  </a:outerShdw>
                </a:effectLst>
              </a:rPr>
              <a:t>Belmont Report</a:t>
            </a:r>
          </a:p>
        </p:txBody>
      </p:sp>
    </p:spTree>
    <p:extLst>
      <p:ext uri="{BB962C8B-B14F-4D97-AF65-F5344CB8AC3E}">
        <p14:creationId xmlns:p14="http://schemas.microsoft.com/office/powerpoint/2010/main" val="2466361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524000" y="1335556"/>
            <a:ext cx="9429750" cy="646331"/>
          </a:xfrm>
          <a:prstGeom prst="rect">
            <a:avLst/>
          </a:prstGeom>
          <a:solidFill>
            <a:schemeClr val="accent2"/>
          </a:solidFill>
        </p:spPr>
        <p:txBody>
          <a:bodyPr wrap="square" rtlCol="0">
            <a:spAutoFit/>
          </a:bodyPr>
          <a:lstStyle/>
          <a:p>
            <a:pPr algn="ctr"/>
            <a:r>
              <a:rPr lang="en-US" sz="3600" i="1"/>
              <a:t>Ethical Codes</a:t>
            </a:r>
          </a:p>
        </p:txBody>
      </p:sp>
      <p:pic>
        <p:nvPicPr>
          <p:cNvPr id="8" name="Picture 7">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4001" y="2225846"/>
            <a:ext cx="6616121" cy="3650273"/>
          </a:xfrm>
          <a:prstGeom prst="rect">
            <a:avLst/>
          </a:prstGeom>
        </p:spPr>
      </p:pic>
    </p:spTree>
    <p:extLst>
      <p:ext uri="{BB962C8B-B14F-4D97-AF65-F5344CB8AC3E}">
        <p14:creationId xmlns:p14="http://schemas.microsoft.com/office/powerpoint/2010/main" val="19618174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3068" y="1058700"/>
            <a:ext cx="8046421" cy="646331"/>
          </a:xfrm>
          <a:prstGeom prst="rect">
            <a:avLst/>
          </a:prstGeom>
          <a:solidFill>
            <a:schemeClr val="accent2"/>
          </a:solidFill>
        </p:spPr>
        <p:txBody>
          <a:bodyPr wrap="square" rtlCol="0">
            <a:spAutoFit/>
          </a:bodyPr>
          <a:lstStyle/>
          <a:p>
            <a:pPr algn="ctr"/>
            <a:r>
              <a:rPr lang="en-US" sz="3600" i="1"/>
              <a:t>Contempary Ethical Codes</a:t>
            </a:r>
          </a:p>
        </p:txBody>
      </p:sp>
      <p:sp>
        <p:nvSpPr>
          <p:cNvPr id="13" name="Content Placeholder 2"/>
          <p:cNvSpPr>
            <a:spLocks noGrp="1"/>
          </p:cNvSpPr>
          <p:nvPr>
            <p:ph idx="1"/>
          </p:nvPr>
        </p:nvSpPr>
        <p:spPr>
          <a:xfrm>
            <a:off x="1992929" y="2909447"/>
            <a:ext cx="7886700" cy="2243522"/>
          </a:xfrm>
        </p:spPr>
        <p:txBody>
          <a:bodyPr>
            <a:normAutofit fontScale="85000" lnSpcReduction="20000"/>
          </a:bodyPr>
          <a:lstStyle/>
          <a:p>
            <a:pPr fontAlgn="base"/>
            <a:r>
              <a:rPr lang="en-US"/>
              <a:t>respect for persons (autonomy, privacy, informed consent)</a:t>
            </a:r>
          </a:p>
          <a:p>
            <a:pPr fontAlgn="base"/>
            <a:r>
              <a:rPr lang="en-US"/>
              <a:t>balancing of risk to individuals with benefit to society</a:t>
            </a:r>
          </a:p>
          <a:p>
            <a:pPr fontAlgn="base"/>
            <a:r>
              <a:rPr lang="en-US"/>
              <a:t>careful selection of participants</a:t>
            </a:r>
          </a:p>
          <a:p>
            <a:pPr fontAlgn="base"/>
            <a:r>
              <a:rPr lang="en-US"/>
              <a:t>independent review of research proposals</a:t>
            </a:r>
          </a:p>
          <a:p>
            <a:pPr fontAlgn="base"/>
            <a:r>
              <a:rPr lang="en-US"/>
              <a:t>self-regulating communities of professionals</a:t>
            </a:r>
          </a:p>
          <a:p>
            <a:pPr fontAlgn="base"/>
            <a:r>
              <a:rPr lang="en-US"/>
              <a:t>funding dependent on adherence to ethical standards</a:t>
            </a:r>
          </a:p>
        </p:txBody>
      </p:sp>
      <p:sp>
        <p:nvSpPr>
          <p:cNvPr id="2" name="Rectangle 1"/>
          <p:cNvSpPr/>
          <p:nvPr/>
        </p:nvSpPr>
        <p:spPr>
          <a:xfrm>
            <a:off x="4166090" y="5308254"/>
            <a:ext cx="6501911" cy="715581"/>
          </a:xfrm>
          <a:prstGeom prst="rect">
            <a:avLst/>
          </a:prstGeom>
        </p:spPr>
        <p:txBody>
          <a:bodyPr wrap="square">
            <a:spAutoFit/>
          </a:bodyPr>
          <a:lstStyle/>
          <a:p>
            <a:r>
              <a:rPr lang="en-US" sz="1350">
                <a:solidFill>
                  <a:srgbClr val="404040"/>
                </a:solidFill>
                <a:latin typeface="Lora" charset="0"/>
              </a:rPr>
              <a:t>Metcalf, Jacob. 2018. “Ethics Codes: History, Context, and Challenges.” </a:t>
            </a:r>
            <a:r>
              <a:rPr lang="en-US" sz="1350" i="1">
                <a:solidFill>
                  <a:srgbClr val="404040"/>
                </a:solidFill>
                <a:latin typeface="Lora" charset="0"/>
              </a:rPr>
              <a:t>Council for Big Data, Ethics, and Society</a:t>
            </a:r>
            <a:r>
              <a:rPr lang="en-US" sz="1350">
                <a:solidFill>
                  <a:srgbClr val="404040"/>
                </a:solidFill>
                <a:latin typeface="Lora" charset="0"/>
              </a:rPr>
              <a:t>. Accessed April 16, 2018. </a:t>
            </a:r>
            <a:r>
              <a:rPr lang="en-US" sz="1350">
                <a:solidFill>
                  <a:srgbClr val="404040"/>
                </a:solidFill>
                <a:latin typeface="Lora" charset="0"/>
                <a:hlinkClick r:id="rId2"/>
              </a:rPr>
              <a:t>https://bdes.datasociety.net/council-output/ethics-codes-history-context-and-challenges/</a:t>
            </a:r>
            <a:r>
              <a:rPr lang="en-US" sz="1350">
                <a:solidFill>
                  <a:srgbClr val="404040"/>
                </a:solidFill>
                <a:latin typeface="Lora" charset="0"/>
              </a:rPr>
              <a:t>.</a:t>
            </a:r>
            <a:endParaRPr lang="en-US" sz="1350"/>
          </a:p>
        </p:txBody>
      </p:sp>
    </p:spTree>
    <p:extLst>
      <p:ext uri="{BB962C8B-B14F-4D97-AF65-F5344CB8AC3E}">
        <p14:creationId xmlns:p14="http://schemas.microsoft.com/office/powerpoint/2010/main" val="3791592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649E2-B5F1-8B4B-937E-6ED6FC912FA7}"/>
              </a:ext>
            </a:extLst>
          </p:cNvPr>
          <p:cNvSpPr>
            <a:spLocks noGrp="1"/>
          </p:cNvSpPr>
          <p:nvPr>
            <p:ph type="title"/>
          </p:nvPr>
        </p:nvSpPr>
        <p:spPr/>
        <p:txBody>
          <a:bodyPr/>
          <a:lstStyle/>
          <a:p>
            <a:r>
              <a:rPr lang="en-US" dirty="0"/>
              <a:t>Systems Theory</a:t>
            </a:r>
          </a:p>
        </p:txBody>
      </p:sp>
      <p:sp>
        <p:nvSpPr>
          <p:cNvPr id="4" name="Content Placeholder 3">
            <a:extLst>
              <a:ext uri="{FF2B5EF4-FFF2-40B4-BE49-F238E27FC236}">
                <a16:creationId xmlns:a16="http://schemas.microsoft.com/office/drawing/2014/main" id="{45A823A0-C77C-5544-A727-C4480B2E7307}"/>
              </a:ext>
            </a:extLst>
          </p:cNvPr>
          <p:cNvSpPr>
            <a:spLocks noGrp="1"/>
          </p:cNvSpPr>
          <p:nvPr>
            <p:ph sz="half" idx="1"/>
          </p:nvPr>
        </p:nvSpPr>
        <p:spPr>
          <a:xfrm>
            <a:off x="838200" y="1825625"/>
            <a:ext cx="5181600" cy="2049145"/>
          </a:xfrm>
        </p:spPr>
        <p:txBody>
          <a:bodyPr/>
          <a:lstStyle/>
          <a:p>
            <a:r>
              <a:rPr lang="en-US" dirty="0"/>
              <a:t>Knowledge</a:t>
            </a:r>
          </a:p>
          <a:p>
            <a:pPr lvl="1"/>
            <a:r>
              <a:rPr lang="en-US" dirty="0"/>
              <a:t>Analysis</a:t>
            </a:r>
          </a:p>
          <a:p>
            <a:pPr lvl="1"/>
            <a:r>
              <a:rPr lang="en-US" dirty="0"/>
              <a:t>Decomposition</a:t>
            </a:r>
          </a:p>
          <a:p>
            <a:pPr lvl="1"/>
            <a:r>
              <a:rPr lang="en-US" dirty="0"/>
              <a:t>Break apart</a:t>
            </a:r>
          </a:p>
        </p:txBody>
      </p:sp>
      <p:sp>
        <p:nvSpPr>
          <p:cNvPr id="5" name="Content Placeholder 4">
            <a:extLst>
              <a:ext uri="{FF2B5EF4-FFF2-40B4-BE49-F238E27FC236}">
                <a16:creationId xmlns:a16="http://schemas.microsoft.com/office/drawing/2014/main" id="{6D63F7EE-D683-E446-AFD6-0F2F0D1E0EED}"/>
              </a:ext>
            </a:extLst>
          </p:cNvPr>
          <p:cNvSpPr>
            <a:spLocks noGrp="1"/>
          </p:cNvSpPr>
          <p:nvPr>
            <p:ph sz="half" idx="2"/>
          </p:nvPr>
        </p:nvSpPr>
        <p:spPr>
          <a:xfrm>
            <a:off x="6172200" y="1825625"/>
            <a:ext cx="5181600" cy="2049145"/>
          </a:xfrm>
        </p:spPr>
        <p:txBody>
          <a:bodyPr/>
          <a:lstStyle/>
          <a:p>
            <a:r>
              <a:rPr lang="en-US" dirty="0"/>
              <a:t>Understanding</a:t>
            </a:r>
          </a:p>
          <a:p>
            <a:pPr lvl="1"/>
            <a:r>
              <a:rPr lang="en-US" dirty="0"/>
              <a:t>Synthesis</a:t>
            </a:r>
          </a:p>
          <a:p>
            <a:pPr lvl="1"/>
            <a:r>
              <a:rPr lang="en-US" dirty="0"/>
              <a:t>Finding Connections</a:t>
            </a:r>
          </a:p>
          <a:p>
            <a:pPr lvl="1"/>
            <a:r>
              <a:rPr lang="en-US" dirty="0"/>
              <a:t>Putting together</a:t>
            </a:r>
          </a:p>
        </p:txBody>
      </p:sp>
      <p:sp>
        <p:nvSpPr>
          <p:cNvPr id="6" name="TextBox 5">
            <a:extLst>
              <a:ext uri="{FF2B5EF4-FFF2-40B4-BE49-F238E27FC236}">
                <a16:creationId xmlns:a16="http://schemas.microsoft.com/office/drawing/2014/main" id="{969B61FD-0576-DF47-BD47-E14AFB53B45D}"/>
              </a:ext>
            </a:extLst>
          </p:cNvPr>
          <p:cNvSpPr txBox="1"/>
          <p:nvPr/>
        </p:nvSpPr>
        <p:spPr>
          <a:xfrm>
            <a:off x="2194560" y="4343400"/>
            <a:ext cx="7147469" cy="369332"/>
          </a:xfrm>
          <a:prstGeom prst="rect">
            <a:avLst/>
          </a:prstGeom>
          <a:noFill/>
        </p:spPr>
        <p:txBody>
          <a:bodyPr wrap="none" rtlCol="0">
            <a:spAutoFit/>
          </a:bodyPr>
          <a:lstStyle/>
          <a:p>
            <a:r>
              <a:rPr lang="en-US" dirty="0"/>
              <a:t>Software engineering is the understanding of unintended consequences. </a:t>
            </a:r>
          </a:p>
        </p:txBody>
      </p:sp>
      <p:sp>
        <p:nvSpPr>
          <p:cNvPr id="7" name="TextBox 6">
            <a:extLst>
              <a:ext uri="{FF2B5EF4-FFF2-40B4-BE49-F238E27FC236}">
                <a16:creationId xmlns:a16="http://schemas.microsoft.com/office/drawing/2014/main" id="{E25D9DBE-9D9E-2A4D-8DB4-E16229696D0D}"/>
              </a:ext>
            </a:extLst>
          </p:cNvPr>
          <p:cNvSpPr txBox="1"/>
          <p:nvPr/>
        </p:nvSpPr>
        <p:spPr>
          <a:xfrm>
            <a:off x="7658100" y="5669280"/>
            <a:ext cx="4174412" cy="369332"/>
          </a:xfrm>
          <a:prstGeom prst="rect">
            <a:avLst/>
          </a:prstGeom>
          <a:noFill/>
        </p:spPr>
        <p:txBody>
          <a:bodyPr wrap="none" rtlCol="0">
            <a:spAutoFit/>
          </a:bodyPr>
          <a:lstStyle/>
          <a:p>
            <a:r>
              <a:rPr lang="en-US" dirty="0"/>
              <a:t>Deterministic v Non-Deterministic Systems</a:t>
            </a:r>
          </a:p>
        </p:txBody>
      </p:sp>
    </p:spTree>
    <p:extLst>
      <p:ext uri="{BB962C8B-B14F-4D97-AF65-F5344CB8AC3E}">
        <p14:creationId xmlns:p14="http://schemas.microsoft.com/office/powerpoint/2010/main" val="30742972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92931" y="2056775"/>
            <a:ext cx="8046421" cy="646331"/>
          </a:xfrm>
          <a:prstGeom prst="rect">
            <a:avLst/>
          </a:prstGeom>
          <a:solidFill>
            <a:schemeClr val="accent2"/>
          </a:solidFill>
        </p:spPr>
        <p:txBody>
          <a:bodyPr wrap="square" rtlCol="0">
            <a:spAutoFit/>
          </a:bodyPr>
          <a:lstStyle/>
          <a:p>
            <a:pPr algn="ctr"/>
            <a:r>
              <a:rPr lang="en-US" sz="3600" i="1"/>
              <a:t>Wrap up </a:t>
            </a:r>
            <a:r>
              <a:rPr lang="is-IS" sz="3600" i="1"/>
              <a:t>… </a:t>
            </a:r>
            <a:endParaRPr lang="en-US" sz="3600" i="1"/>
          </a:p>
        </p:txBody>
      </p:sp>
      <p:sp>
        <p:nvSpPr>
          <p:cNvPr id="13" name="Content Placeholder 2"/>
          <p:cNvSpPr>
            <a:spLocks noGrp="1"/>
          </p:cNvSpPr>
          <p:nvPr>
            <p:ph idx="1"/>
          </p:nvPr>
        </p:nvSpPr>
        <p:spPr>
          <a:xfrm>
            <a:off x="2061952" y="3298729"/>
            <a:ext cx="5291348" cy="1922298"/>
          </a:xfrm>
        </p:spPr>
        <p:txBody>
          <a:bodyPr>
            <a:normAutofit fontScale="92500" lnSpcReduction="20000"/>
          </a:bodyPr>
          <a:lstStyle/>
          <a:p>
            <a:r>
              <a:rPr lang="en-US"/>
              <a:t>Evolving field</a:t>
            </a:r>
          </a:p>
          <a:p>
            <a:r>
              <a:rPr lang="en-US"/>
              <a:t>Ambiguous situations</a:t>
            </a:r>
          </a:p>
          <a:p>
            <a:r>
              <a:rPr lang="en-US"/>
              <a:t>Policies, regulations and frameworks can help</a:t>
            </a:r>
          </a:p>
          <a:p>
            <a:r>
              <a:rPr lang="en-US"/>
              <a:t>And</a:t>
            </a:r>
            <a:r>
              <a:rPr lang="is-IS"/>
              <a:t>…. </a:t>
            </a:r>
            <a:r>
              <a:rPr lang="en-US"/>
              <a:t>M</a:t>
            </a:r>
            <a:r>
              <a:rPr lang="is-IS"/>
              <a:t>uch </a:t>
            </a:r>
            <a:r>
              <a:rPr lang="en-US"/>
              <a:t>will probably be decided in the judicial system</a:t>
            </a:r>
          </a:p>
        </p:txBody>
      </p:sp>
      <p:pic>
        <p:nvPicPr>
          <p:cNvPr id="2" name="Picture 1"/>
          <p:cNvPicPr>
            <a:picLocks noChangeAspect="1"/>
          </p:cNvPicPr>
          <p:nvPr/>
        </p:nvPicPr>
        <p:blipFill>
          <a:blip r:embed="rId2"/>
          <a:stretch>
            <a:fillRect/>
          </a:stretch>
        </p:blipFill>
        <p:spPr>
          <a:xfrm>
            <a:off x="7602691" y="3879547"/>
            <a:ext cx="3181808" cy="2121205"/>
          </a:xfrm>
          <a:prstGeom prst="rect">
            <a:avLst/>
          </a:prstGeom>
        </p:spPr>
      </p:pic>
    </p:spTree>
    <p:extLst>
      <p:ext uri="{BB962C8B-B14F-4D97-AF65-F5344CB8AC3E}">
        <p14:creationId xmlns:p14="http://schemas.microsoft.com/office/powerpoint/2010/main" val="3829768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B569D-0BF9-0C45-9ABD-591DECFCE1DD}"/>
              </a:ext>
            </a:extLst>
          </p:cNvPr>
          <p:cNvSpPr>
            <a:spLocks noGrp="1"/>
          </p:cNvSpPr>
          <p:nvPr>
            <p:ph type="title"/>
          </p:nvPr>
        </p:nvSpPr>
        <p:spPr/>
        <p:txBody>
          <a:bodyPr/>
          <a:lstStyle/>
          <a:p>
            <a:r>
              <a:rPr lang="en-US" dirty="0"/>
              <a:t>Systems Thinking Benefits: Less Reaction, More Strategy</a:t>
            </a:r>
          </a:p>
        </p:txBody>
      </p:sp>
      <p:pic>
        <p:nvPicPr>
          <p:cNvPr id="5" name="Content Placeholder 4">
            <a:extLst>
              <a:ext uri="{FF2B5EF4-FFF2-40B4-BE49-F238E27FC236}">
                <a16:creationId xmlns:a16="http://schemas.microsoft.com/office/drawing/2014/main" id="{67C57AE6-9C31-F446-869F-DF64F626D91A}"/>
              </a:ext>
            </a:extLst>
          </p:cNvPr>
          <p:cNvPicPr>
            <a:picLocks noGrp="1" noChangeAspect="1"/>
          </p:cNvPicPr>
          <p:nvPr>
            <p:ph sz="half" idx="1"/>
          </p:nvPr>
        </p:nvPicPr>
        <p:blipFill>
          <a:blip r:embed="rId2"/>
          <a:stretch>
            <a:fillRect/>
          </a:stretch>
        </p:blipFill>
        <p:spPr>
          <a:xfrm>
            <a:off x="5677829" y="2059302"/>
            <a:ext cx="5181600" cy="3549445"/>
          </a:xfrm>
          <a:prstGeom prst="rect">
            <a:avLst/>
          </a:prstGeom>
        </p:spPr>
      </p:pic>
    </p:spTree>
    <p:extLst>
      <p:ext uri="{BB962C8B-B14F-4D97-AF65-F5344CB8AC3E}">
        <p14:creationId xmlns:p14="http://schemas.microsoft.com/office/powerpoint/2010/main" val="33333069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p:txBody>
          <a:bodyPr>
            <a:normAutofit fontScale="90000"/>
          </a:bodyPr>
          <a:lstStyle/>
          <a:p>
            <a:r>
              <a:rPr lang="en-US" dirty="0"/>
              <a:t>Systems Theory: Software Decision Making Phases (</a:t>
            </a:r>
            <a:r>
              <a:rPr lang="en-US" dirty="0" err="1"/>
              <a:t>Eseryel</a:t>
            </a:r>
            <a:r>
              <a:rPr lang="en-US" dirty="0"/>
              <a:t>, Wie &amp; </a:t>
            </a:r>
            <a:r>
              <a:rPr lang="en-US" dirty="0" err="1"/>
              <a:t>Crowston</a:t>
            </a:r>
            <a:r>
              <a:rPr lang="en-US" dirty="0"/>
              <a:t>, 2020)</a:t>
            </a:r>
          </a:p>
        </p:txBody>
      </p:sp>
      <p:pic>
        <p:nvPicPr>
          <p:cNvPr id="8" name="Picture 7">
            <a:extLst>
              <a:ext uri="{FF2B5EF4-FFF2-40B4-BE49-F238E27FC236}">
                <a16:creationId xmlns:a16="http://schemas.microsoft.com/office/drawing/2014/main" id="{E27C22A9-8DC2-FD4B-87BD-7CC0FACA9EE8}"/>
              </a:ext>
            </a:extLst>
          </p:cNvPr>
          <p:cNvPicPr>
            <a:picLocks noChangeAspect="1"/>
          </p:cNvPicPr>
          <p:nvPr/>
        </p:nvPicPr>
        <p:blipFill>
          <a:blip r:embed="rId2"/>
          <a:stretch>
            <a:fillRect/>
          </a:stretch>
        </p:blipFill>
        <p:spPr>
          <a:xfrm>
            <a:off x="507500" y="1816100"/>
            <a:ext cx="8115300" cy="5041900"/>
          </a:xfrm>
          <a:prstGeom prst="rect">
            <a:avLst/>
          </a:prstGeom>
        </p:spPr>
      </p:pic>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1384995"/>
          </a:xfrm>
          <a:prstGeom prst="rect">
            <a:avLst/>
          </a:prstGeom>
        </p:spPr>
        <p:txBody>
          <a:bodyPr wrap="square">
            <a:spAutoFit/>
          </a:bodyPr>
          <a:lstStyle/>
          <a:p>
            <a:r>
              <a:rPr lang="en-US" sz="1200" dirty="0" err="1"/>
              <a:t>Yeliz</a:t>
            </a:r>
            <a:r>
              <a:rPr lang="en-US" sz="1200" dirty="0"/>
              <a:t> </a:t>
            </a:r>
            <a:r>
              <a:rPr lang="en-US" sz="1200" dirty="0" err="1"/>
              <a:t>Eseryel</a:t>
            </a:r>
            <a:r>
              <a:rPr lang="en-US" sz="1200" dirty="0"/>
              <a:t>, U., Wie, K., &amp; </a:t>
            </a:r>
            <a:r>
              <a:rPr lang="en-US" sz="1200" dirty="0" err="1"/>
              <a:t>Crowston</a:t>
            </a:r>
            <a:r>
              <a:rPr lang="en-US" sz="1200" dirty="0"/>
              <a:t>, K. (2020). Decision-making Processes in Community-based Free/Libre Open Source Software-development Teams with Internal Governance: An Extension to Decision-making Theory. </a:t>
            </a:r>
            <a:r>
              <a:rPr lang="en-US" sz="1200" i="1" dirty="0"/>
              <a:t>Communications of the Association for Information Systems</a:t>
            </a:r>
            <a:r>
              <a:rPr lang="en-US" sz="1200" dirty="0"/>
              <a:t>, 484–510. </a:t>
            </a:r>
            <a:r>
              <a:rPr lang="en-US" sz="1200" dirty="0">
                <a:hlinkClick r:id="rId3"/>
              </a:rPr>
              <a:t>https://doi.org/10.17705/1CAIS.04620</a:t>
            </a:r>
            <a:endParaRPr lang="en-US" sz="1200" dirty="0">
              <a:effectLst/>
            </a:endParaRPr>
          </a:p>
        </p:txBody>
      </p:sp>
      <p:sp>
        <p:nvSpPr>
          <p:cNvPr id="12" name="TextBox 11">
            <a:extLst>
              <a:ext uri="{FF2B5EF4-FFF2-40B4-BE49-F238E27FC236}">
                <a16:creationId xmlns:a16="http://schemas.microsoft.com/office/drawing/2014/main" id="{5EF02C5D-E963-5543-A771-A3456FFF7BAE}"/>
              </a:ext>
            </a:extLst>
          </p:cNvPr>
          <p:cNvSpPr txBox="1"/>
          <p:nvPr/>
        </p:nvSpPr>
        <p:spPr>
          <a:xfrm>
            <a:off x="8622800" y="2000590"/>
            <a:ext cx="1990738" cy="1200329"/>
          </a:xfrm>
          <a:prstGeom prst="rect">
            <a:avLst/>
          </a:prstGeom>
          <a:solidFill>
            <a:schemeClr val="accent2">
              <a:lumMod val="20000"/>
              <a:lumOff val="80000"/>
            </a:schemeClr>
          </a:solidFill>
          <a:ln>
            <a:solidFill>
              <a:schemeClr val="accent1"/>
            </a:solidFill>
          </a:ln>
        </p:spPr>
        <p:txBody>
          <a:bodyPr wrap="none" rtlCol="0">
            <a:spAutoFit/>
          </a:bodyPr>
          <a:lstStyle/>
          <a:p>
            <a:r>
              <a:rPr lang="en-US" dirty="0"/>
              <a:t>I – Idea</a:t>
            </a:r>
          </a:p>
          <a:p>
            <a:r>
              <a:rPr lang="en-US" dirty="0"/>
              <a:t>D – Development</a:t>
            </a:r>
          </a:p>
          <a:p>
            <a:r>
              <a:rPr lang="en-US" dirty="0"/>
              <a:t>E – Evaluation </a:t>
            </a:r>
          </a:p>
          <a:p>
            <a:r>
              <a:rPr lang="en-US" dirty="0"/>
              <a:t>A – Announcement</a:t>
            </a:r>
          </a:p>
        </p:txBody>
      </p:sp>
    </p:spTree>
    <p:extLst>
      <p:ext uri="{BB962C8B-B14F-4D97-AF65-F5344CB8AC3E}">
        <p14:creationId xmlns:p14="http://schemas.microsoft.com/office/powerpoint/2010/main" val="2504557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p:txBody>
          <a:bodyPr>
            <a:normAutofit fontScale="90000"/>
          </a:bodyPr>
          <a:lstStyle/>
          <a:p>
            <a:r>
              <a:rPr lang="en-US" dirty="0"/>
              <a:t>Systems Theory: Software Decision Making Phases (</a:t>
            </a:r>
            <a:r>
              <a:rPr lang="en-US" dirty="0" err="1"/>
              <a:t>Eseryel</a:t>
            </a:r>
            <a:r>
              <a:rPr lang="en-US" dirty="0"/>
              <a:t>, Wie &amp; </a:t>
            </a:r>
            <a:r>
              <a:rPr lang="en-US" dirty="0" err="1"/>
              <a:t>Crowston</a:t>
            </a:r>
            <a:r>
              <a:rPr lang="en-US" dirty="0"/>
              <a:t>, 2020)</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1384995"/>
          </a:xfrm>
          <a:prstGeom prst="rect">
            <a:avLst/>
          </a:prstGeom>
        </p:spPr>
        <p:txBody>
          <a:bodyPr wrap="square">
            <a:spAutoFit/>
          </a:bodyPr>
          <a:lstStyle/>
          <a:p>
            <a:r>
              <a:rPr lang="en-US" sz="1200" dirty="0" err="1"/>
              <a:t>Yeliz</a:t>
            </a:r>
            <a:r>
              <a:rPr lang="en-US" sz="1200" dirty="0"/>
              <a:t> </a:t>
            </a:r>
            <a:r>
              <a:rPr lang="en-US" sz="1200" dirty="0" err="1"/>
              <a:t>Eseryel</a:t>
            </a:r>
            <a:r>
              <a:rPr lang="en-US" sz="1200" dirty="0"/>
              <a:t>, U., Wie, K., &amp; </a:t>
            </a:r>
            <a:r>
              <a:rPr lang="en-US" sz="1200" dirty="0" err="1"/>
              <a:t>Crowston</a:t>
            </a:r>
            <a:r>
              <a:rPr lang="en-US" sz="1200" dirty="0"/>
              <a:t>, K. (2020). Decision-making Processes in Community-based Free/Libre Open Source Software-development Teams with Internal Governance: An Extension to Decision-making Theory. </a:t>
            </a:r>
            <a:r>
              <a:rPr lang="en-US" sz="1200" i="1" dirty="0"/>
              <a:t>Communications of the Association for Information Systems</a:t>
            </a:r>
            <a:r>
              <a:rPr lang="en-US" sz="1200" dirty="0"/>
              <a:t>, 484–510. </a:t>
            </a:r>
            <a:r>
              <a:rPr lang="en-US" sz="1200" dirty="0">
                <a:hlinkClick r:id="rId2"/>
              </a:rPr>
              <a:t>https://doi.org/10.17705/1CAIS.04620</a:t>
            </a:r>
            <a:endParaRPr lang="en-US" sz="1200" dirty="0">
              <a:effectLst/>
            </a:endParaRPr>
          </a:p>
        </p:txBody>
      </p:sp>
      <p:pic>
        <p:nvPicPr>
          <p:cNvPr id="5" name="Content Placeholder 6">
            <a:extLst>
              <a:ext uri="{FF2B5EF4-FFF2-40B4-BE49-F238E27FC236}">
                <a16:creationId xmlns:a16="http://schemas.microsoft.com/office/drawing/2014/main" id="{24256A1B-2B6E-B140-B7F3-E506405C1B77}"/>
              </a:ext>
            </a:extLst>
          </p:cNvPr>
          <p:cNvPicPr>
            <a:picLocks noChangeAspect="1"/>
          </p:cNvPicPr>
          <p:nvPr/>
        </p:nvPicPr>
        <p:blipFill>
          <a:blip r:embed="rId3"/>
          <a:stretch>
            <a:fillRect/>
          </a:stretch>
        </p:blipFill>
        <p:spPr>
          <a:xfrm>
            <a:off x="3141323" y="2668231"/>
            <a:ext cx="5181600" cy="2337352"/>
          </a:xfrm>
          <a:prstGeom prst="rect">
            <a:avLst/>
          </a:prstGeom>
        </p:spPr>
      </p:pic>
      <p:sp>
        <p:nvSpPr>
          <p:cNvPr id="3" name="TextBox 2">
            <a:extLst>
              <a:ext uri="{FF2B5EF4-FFF2-40B4-BE49-F238E27FC236}">
                <a16:creationId xmlns:a16="http://schemas.microsoft.com/office/drawing/2014/main" id="{B094A7C8-0E5D-6B40-A53D-82EED6575BB7}"/>
              </a:ext>
            </a:extLst>
          </p:cNvPr>
          <p:cNvSpPr txBox="1"/>
          <p:nvPr/>
        </p:nvSpPr>
        <p:spPr>
          <a:xfrm>
            <a:off x="636999" y="1852309"/>
            <a:ext cx="1990738" cy="1200329"/>
          </a:xfrm>
          <a:prstGeom prst="rect">
            <a:avLst/>
          </a:prstGeom>
          <a:solidFill>
            <a:schemeClr val="accent2">
              <a:lumMod val="20000"/>
              <a:lumOff val="80000"/>
            </a:schemeClr>
          </a:solidFill>
          <a:ln>
            <a:solidFill>
              <a:schemeClr val="accent1"/>
            </a:solidFill>
          </a:ln>
        </p:spPr>
        <p:txBody>
          <a:bodyPr wrap="none" rtlCol="0">
            <a:spAutoFit/>
          </a:bodyPr>
          <a:lstStyle/>
          <a:p>
            <a:r>
              <a:rPr lang="en-US" dirty="0"/>
              <a:t>I – Idea</a:t>
            </a:r>
          </a:p>
          <a:p>
            <a:r>
              <a:rPr lang="en-US" dirty="0"/>
              <a:t>D – Development</a:t>
            </a:r>
          </a:p>
          <a:p>
            <a:r>
              <a:rPr lang="en-US" dirty="0"/>
              <a:t>E – Evaluation </a:t>
            </a:r>
          </a:p>
          <a:p>
            <a:r>
              <a:rPr lang="en-US" dirty="0"/>
              <a:t>A – Announcement</a:t>
            </a:r>
          </a:p>
        </p:txBody>
      </p:sp>
      <p:sp>
        <p:nvSpPr>
          <p:cNvPr id="4" name="TextBox 3">
            <a:extLst>
              <a:ext uri="{FF2B5EF4-FFF2-40B4-BE49-F238E27FC236}">
                <a16:creationId xmlns:a16="http://schemas.microsoft.com/office/drawing/2014/main" id="{179D4687-8F0E-C249-9107-CEBFAF7DF21F}"/>
              </a:ext>
            </a:extLst>
          </p:cNvPr>
          <p:cNvSpPr txBox="1"/>
          <p:nvPr/>
        </p:nvSpPr>
        <p:spPr>
          <a:xfrm>
            <a:off x="2760852" y="1990808"/>
            <a:ext cx="7405425" cy="461665"/>
          </a:xfrm>
          <a:prstGeom prst="rect">
            <a:avLst/>
          </a:prstGeom>
          <a:noFill/>
        </p:spPr>
        <p:txBody>
          <a:bodyPr wrap="none" rtlCol="0">
            <a:spAutoFit/>
          </a:bodyPr>
          <a:lstStyle/>
          <a:p>
            <a:r>
              <a:rPr lang="en-US" sz="2400" dirty="0"/>
              <a:t>Five Decision Making Patterns Among Open Source Teams</a:t>
            </a:r>
          </a:p>
        </p:txBody>
      </p:sp>
    </p:spTree>
    <p:extLst>
      <p:ext uri="{BB962C8B-B14F-4D97-AF65-F5344CB8AC3E}">
        <p14:creationId xmlns:p14="http://schemas.microsoft.com/office/powerpoint/2010/main" val="38939992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2"/>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174570" cy="461665"/>
          </a:xfrm>
          <a:prstGeom prst="rect">
            <a:avLst/>
          </a:prstGeom>
          <a:noFill/>
        </p:spPr>
        <p:txBody>
          <a:bodyPr wrap="none" rtlCol="0">
            <a:spAutoFit/>
          </a:bodyPr>
          <a:lstStyle/>
          <a:p>
            <a:r>
              <a:rPr lang="en-US" sz="2400" dirty="0"/>
              <a:t>The System Test</a:t>
            </a:r>
          </a:p>
        </p:txBody>
      </p:sp>
      <p:pic>
        <p:nvPicPr>
          <p:cNvPr id="6" name="Picture 5">
            <a:extLst>
              <a:ext uri="{FF2B5EF4-FFF2-40B4-BE49-F238E27FC236}">
                <a16:creationId xmlns:a16="http://schemas.microsoft.com/office/drawing/2014/main" id="{5E8BB64A-67E8-154E-B3F8-9D7FF8573490}"/>
              </a:ext>
            </a:extLst>
          </p:cNvPr>
          <p:cNvPicPr>
            <a:picLocks noChangeAspect="1"/>
          </p:cNvPicPr>
          <p:nvPr/>
        </p:nvPicPr>
        <p:blipFill>
          <a:blip r:embed="rId3"/>
          <a:stretch>
            <a:fillRect/>
          </a:stretch>
        </p:blipFill>
        <p:spPr>
          <a:xfrm>
            <a:off x="1635328" y="1936795"/>
            <a:ext cx="5469695" cy="4473146"/>
          </a:xfrm>
          <a:prstGeom prst="rect">
            <a:avLst/>
          </a:prstGeom>
        </p:spPr>
      </p:pic>
    </p:spTree>
    <p:extLst>
      <p:ext uri="{BB962C8B-B14F-4D97-AF65-F5344CB8AC3E}">
        <p14:creationId xmlns:p14="http://schemas.microsoft.com/office/powerpoint/2010/main" val="3833046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3"/>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972801" cy="461665"/>
          </a:xfrm>
          <a:prstGeom prst="rect">
            <a:avLst/>
          </a:prstGeom>
          <a:noFill/>
        </p:spPr>
        <p:txBody>
          <a:bodyPr wrap="none" rtlCol="0">
            <a:spAutoFit/>
          </a:bodyPr>
          <a:lstStyle/>
          <a:p>
            <a:r>
              <a:rPr lang="en-US" sz="2400" dirty="0"/>
              <a:t>Comparing Definitions</a:t>
            </a:r>
          </a:p>
        </p:txBody>
      </p:sp>
      <p:pic>
        <p:nvPicPr>
          <p:cNvPr id="8" name="Picture 7">
            <a:extLst>
              <a:ext uri="{FF2B5EF4-FFF2-40B4-BE49-F238E27FC236}">
                <a16:creationId xmlns:a16="http://schemas.microsoft.com/office/drawing/2014/main" id="{60BED397-DB67-124B-8B9D-E117C15F9AC5}"/>
              </a:ext>
            </a:extLst>
          </p:cNvPr>
          <p:cNvPicPr>
            <a:picLocks noChangeAspect="1"/>
          </p:cNvPicPr>
          <p:nvPr/>
        </p:nvPicPr>
        <p:blipFill>
          <a:blip r:embed="rId4"/>
          <a:stretch>
            <a:fillRect/>
          </a:stretch>
        </p:blipFill>
        <p:spPr>
          <a:xfrm>
            <a:off x="622300" y="2153269"/>
            <a:ext cx="10947400" cy="2908300"/>
          </a:xfrm>
          <a:prstGeom prst="rect">
            <a:avLst/>
          </a:prstGeom>
        </p:spPr>
      </p:pic>
    </p:spTree>
    <p:extLst>
      <p:ext uri="{BB962C8B-B14F-4D97-AF65-F5344CB8AC3E}">
        <p14:creationId xmlns:p14="http://schemas.microsoft.com/office/powerpoint/2010/main" val="3165164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3"/>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972801" cy="461665"/>
          </a:xfrm>
          <a:prstGeom prst="rect">
            <a:avLst/>
          </a:prstGeom>
          <a:noFill/>
        </p:spPr>
        <p:txBody>
          <a:bodyPr wrap="none" rtlCol="0">
            <a:spAutoFit/>
          </a:bodyPr>
          <a:lstStyle/>
          <a:p>
            <a:r>
              <a:rPr lang="en-US" sz="2400" dirty="0"/>
              <a:t>Comparing Definitions</a:t>
            </a:r>
          </a:p>
        </p:txBody>
      </p:sp>
      <p:pic>
        <p:nvPicPr>
          <p:cNvPr id="3" name="Picture 2">
            <a:extLst>
              <a:ext uri="{FF2B5EF4-FFF2-40B4-BE49-F238E27FC236}">
                <a16:creationId xmlns:a16="http://schemas.microsoft.com/office/drawing/2014/main" id="{42FA1B01-4817-2845-BDFB-25DDF00DD3E1}"/>
              </a:ext>
            </a:extLst>
          </p:cNvPr>
          <p:cNvPicPr>
            <a:picLocks noChangeAspect="1"/>
          </p:cNvPicPr>
          <p:nvPr/>
        </p:nvPicPr>
        <p:blipFill>
          <a:blip r:embed="rId4"/>
          <a:stretch>
            <a:fillRect/>
          </a:stretch>
        </p:blipFill>
        <p:spPr>
          <a:xfrm>
            <a:off x="1000325" y="1936795"/>
            <a:ext cx="6888838" cy="4837070"/>
          </a:xfrm>
          <a:prstGeom prst="rect">
            <a:avLst/>
          </a:prstGeom>
        </p:spPr>
      </p:pic>
    </p:spTree>
    <p:extLst>
      <p:ext uri="{BB962C8B-B14F-4D97-AF65-F5344CB8AC3E}">
        <p14:creationId xmlns:p14="http://schemas.microsoft.com/office/powerpoint/2010/main" val="919942875"/>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Metropolita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0941A018-FB9B-4401-A32C-7E04526866E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Models</Template>
  <TotalTime>8320</TotalTime>
  <Words>4228</Words>
  <Application>Microsoft Macintosh PowerPoint</Application>
  <PresentationFormat>Widescreen</PresentationFormat>
  <Paragraphs>327</Paragraphs>
  <Slides>30</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Athelas</vt:lpstr>
      <vt:lpstr>Calibri</vt:lpstr>
      <vt:lpstr>Calibri Light</vt:lpstr>
      <vt:lpstr>Lora</vt:lpstr>
      <vt:lpstr>Metropolitan</vt:lpstr>
      <vt:lpstr>Systems Thinking and Software Engineering Ethics</vt:lpstr>
      <vt:lpstr>Schedule</vt:lpstr>
      <vt:lpstr>Systems Theory</vt:lpstr>
      <vt:lpstr>Systems Thinking Benefits: Less Reaction, More Strategy</vt:lpstr>
      <vt:lpstr>Systems Theory: Software Decision Making Phases (Eseryel, Wie &amp; Crowston, 2020)</vt:lpstr>
      <vt:lpstr>Systems Theory: Software Decision Making Phases (Eseryel, Wie &amp; Crowston, 2020)</vt:lpstr>
      <vt:lpstr>Recognizing a System (Arnold and Wade, 2015)</vt:lpstr>
      <vt:lpstr>Recognizing a System (Arnold and Wade, 2015)</vt:lpstr>
      <vt:lpstr>Recognizing a System (Arnold and Wade, 2015)</vt:lpstr>
      <vt:lpstr>Software Engineering Ethics</vt:lpstr>
      <vt:lpstr>Software engineering ethics</vt:lpstr>
      <vt:lpstr>Issues of professional responsibility</vt:lpstr>
      <vt:lpstr>Issues of professional responsibility</vt:lpstr>
      <vt:lpstr>ACM/IEEE Code of Ethics</vt:lpstr>
      <vt:lpstr>Rationale for the code of ethics</vt:lpstr>
      <vt:lpstr>The ACM/IEEE Code of Ethics </vt:lpstr>
      <vt:lpstr>Ethical principles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Goggins</dc:creator>
  <cp:lastModifiedBy>Sean Goggins, Duke of Kensingtonshirestone</cp:lastModifiedBy>
  <cp:revision>25</cp:revision>
  <cp:lastPrinted>2022-02-15T18:53:01Z</cp:lastPrinted>
  <dcterms:created xsi:type="dcterms:W3CDTF">2019-01-22T17:12:52Z</dcterms:created>
  <dcterms:modified xsi:type="dcterms:W3CDTF">2022-08-27T17:05:03Z</dcterms:modified>
</cp:coreProperties>
</file>

<file path=docProps/thumbnail.jpeg>
</file>